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</p:sldMasterIdLst>
  <p:notesMasterIdLst>
    <p:notesMasterId r:id="rId109"/>
  </p:notesMasterIdLst>
  <p:sldIdLst>
    <p:sldId id="769" r:id="rId2"/>
    <p:sldId id="399" r:id="rId3"/>
    <p:sldId id="258" r:id="rId4"/>
    <p:sldId id="626" r:id="rId5"/>
    <p:sldId id="768" r:id="rId6"/>
    <p:sldId id="758" r:id="rId7"/>
    <p:sldId id="761" r:id="rId8"/>
    <p:sldId id="471" r:id="rId9"/>
    <p:sldId id="628" r:id="rId10"/>
    <p:sldId id="281" r:id="rId11"/>
    <p:sldId id="612" r:id="rId12"/>
    <p:sldId id="303" r:id="rId13"/>
    <p:sldId id="305" r:id="rId14"/>
    <p:sldId id="314" r:id="rId15"/>
    <p:sldId id="332" r:id="rId16"/>
    <p:sldId id="333" r:id="rId17"/>
    <p:sldId id="260" r:id="rId18"/>
    <p:sldId id="330" r:id="rId19"/>
    <p:sldId id="410" r:id="rId20"/>
    <p:sldId id="345" r:id="rId21"/>
    <p:sldId id="770" r:id="rId22"/>
    <p:sldId id="608" r:id="rId23"/>
    <p:sldId id="396" r:id="rId24"/>
    <p:sldId id="398" r:id="rId25"/>
    <p:sldId id="285" r:id="rId26"/>
    <p:sldId id="294" r:id="rId27"/>
    <p:sldId id="287" r:id="rId28"/>
    <p:sldId id="288" r:id="rId29"/>
    <p:sldId id="798" r:id="rId30"/>
    <p:sldId id="392" r:id="rId31"/>
    <p:sldId id="611" r:id="rId32"/>
    <p:sldId id="299" r:id="rId33"/>
    <p:sldId id="310" r:id="rId34"/>
    <p:sldId id="313" r:id="rId35"/>
    <p:sldId id="321" r:id="rId36"/>
    <p:sldId id="324" r:id="rId37"/>
    <p:sldId id="613" r:id="rId38"/>
    <p:sldId id="268" r:id="rId39"/>
    <p:sldId id="309" r:id="rId40"/>
    <p:sldId id="366" r:id="rId41"/>
    <p:sldId id="367" r:id="rId42"/>
    <p:sldId id="369" r:id="rId43"/>
    <p:sldId id="371" r:id="rId44"/>
    <p:sldId id="370" r:id="rId45"/>
    <p:sldId id="614" r:id="rId46"/>
    <p:sldId id="428" r:id="rId47"/>
    <p:sldId id="784" r:id="rId48"/>
    <p:sldId id="435" r:id="rId49"/>
    <p:sldId id="372" r:id="rId50"/>
    <p:sldId id="373" r:id="rId51"/>
    <p:sldId id="436" r:id="rId52"/>
    <p:sldId id="429" r:id="rId53"/>
    <p:sldId id="434" r:id="rId54"/>
    <p:sldId id="625" r:id="rId55"/>
    <p:sldId id="364" r:id="rId56"/>
    <p:sldId id="362" r:id="rId57"/>
    <p:sldId id="375" r:id="rId58"/>
    <p:sldId id="363" r:id="rId59"/>
    <p:sldId id="617" r:id="rId60"/>
    <p:sldId id="615" r:id="rId61"/>
    <p:sldId id="326" r:id="rId62"/>
    <p:sldId id="388" r:id="rId63"/>
    <p:sldId id="390" r:id="rId64"/>
    <p:sldId id="337" r:id="rId65"/>
    <p:sldId id="342" r:id="rId66"/>
    <p:sldId id="344" r:id="rId67"/>
    <p:sldId id="347" r:id="rId68"/>
    <p:sldId id="349" r:id="rId69"/>
    <p:sldId id="422" r:id="rId70"/>
    <p:sldId id="350" r:id="rId71"/>
    <p:sldId id="334" r:id="rId72"/>
    <p:sldId id="793" r:id="rId73"/>
    <p:sldId id="277" r:id="rId74"/>
    <p:sldId id="773" r:id="rId75"/>
    <p:sldId id="355" r:id="rId76"/>
    <p:sldId id="785" r:id="rId77"/>
    <p:sldId id="265" r:id="rId78"/>
    <p:sldId id="358" r:id="rId79"/>
    <p:sldId id="346" r:id="rId80"/>
    <p:sldId id="633" r:id="rId81"/>
    <p:sldId id="348" r:id="rId82"/>
    <p:sldId id="634" r:id="rId83"/>
    <p:sldId id="631" r:id="rId84"/>
    <p:sldId id="757" r:id="rId85"/>
    <p:sldId id="637" r:id="rId86"/>
    <p:sldId id="384" r:id="rId87"/>
    <p:sldId id="385" r:id="rId88"/>
    <p:sldId id="638" r:id="rId89"/>
    <p:sldId id="639" r:id="rId90"/>
    <p:sldId id="794" r:id="rId91"/>
    <p:sldId id="786" r:id="rId92"/>
    <p:sldId id="787" r:id="rId93"/>
    <p:sldId id="788" r:id="rId94"/>
    <p:sldId id="876" r:id="rId95"/>
    <p:sldId id="789" r:id="rId96"/>
    <p:sldId id="780" r:id="rId97"/>
    <p:sldId id="778" r:id="rId98"/>
    <p:sldId id="792" r:id="rId99"/>
    <p:sldId id="799" r:id="rId100"/>
    <p:sldId id="782" r:id="rId101"/>
    <p:sldId id="779" r:id="rId102"/>
    <p:sldId id="791" r:id="rId103"/>
    <p:sldId id="618" r:id="rId104"/>
    <p:sldId id="465" r:id="rId105"/>
    <p:sldId id="795" r:id="rId106"/>
    <p:sldId id="796" r:id="rId107"/>
    <p:sldId id="797" r:id="rId108"/>
  </p:sldIdLst>
  <p:sldSz cx="12192000" cy="6858000"/>
  <p:notesSz cx="6858000" cy="9144000"/>
  <p:defaultText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8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00FF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smNativeData">
      <pr:smAppRevision xmlns="smNativeData" xmlns:pr="smNativeData" xmlns:p15="http://schemas.microsoft.com/office/powerpoint/2012/main" xmlns:p14="http://schemas.microsoft.com/office/powerpoint/2010/main" xmlns:mc="http://schemas.openxmlformats.org/markup-compatibility/2006" dt="1671095677" val="1060" revOS="4"/>
      <pr:smFileRevision xmlns="smNativeData" xmlns:pr="smNativeData" xmlns:p15="http://schemas.microsoft.com/office/powerpoint/2012/main" xmlns:p14="http://schemas.microsoft.com/office/powerpoint/2010/main" xmlns:mc="http://schemas.openxmlformats.org/markup-compatibility/2006" dt="1671095677" val="101"/>
      <pr:guideOptions xmlns="smNativeData" xmlns:pr="smNativeData" xmlns:p15="http://schemas.microsoft.com/office/powerpoint/2012/main" xmlns:p14="http://schemas.microsoft.com/office/powerpoint/2010/main" xmlns:mc="http://schemas.openxmlformats.org/markup-compatibility/2006" dt="1671095677" snapToBorders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812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9" d="100"/>
        <a:sy n="19" d="100"/>
      </p:scale>
      <p:origin x="0" y="0"/>
    </p:cViewPr>
  </p:sorterViewPr>
  <p:notesViewPr>
    <p:cSldViewPr snapToGrid="0">
      <p:cViewPr>
        <p:scale>
          <a:sx n="99" d="100"/>
          <a:sy n="99" d="100"/>
        </p:scale>
        <p:origin x="900" y="211"/>
      </p:cViewPr>
      <p:guideLst/>
    </p:cSldViewPr>
  </p:notesViewPr>
  <p:gridSpacing cx="71755" cy="7175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commentAuthors" Target="commentAuthor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11-02T11:55:00" idx="2">
    <p:pos x="769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AAAAABIEgAA0wIAABAAAAAmAAAACAAAAD+PAAAAAAAA"/>
              </a:ext>
            </a:extLst>
          </p:cNvSpPr>
          <p:nvPr>
            <p:ph type="hdr" sz="quarter"/>
          </p:nvPr>
        </p:nvSpPr>
        <p:spPr>
          <a:xfrm>
            <a:off x="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l">
              <a:defRPr lang="sr-Latn-cs" sz="1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endParaRPr lang="hr-hr" cap="none"/>
          </a:p>
        </p:txBody>
      </p:sp>
      <p:sp>
        <p:nvSpPr>
          <p:cNvPr id="3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AAAAAAuKgAA0wIAABAAAAAmAAAACAAAAD+PAAAAAAAA"/>
              </a:ext>
            </a:extLst>
          </p:cNvSpPr>
          <p:nvPr>
            <p:ph type="dt" idx="1"/>
          </p:nvPr>
        </p:nvSpPr>
        <p:spPr>
          <a:xfrm>
            <a:off x="3884930" y="0"/>
            <a:ext cx="2971800" cy="45910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>
            <a:lvl1pPr algn="r">
              <a:defRPr lang="sr-Latn-cs" sz="1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fld id="{2F706BB0-FEC2-259D-8CC8-08C825867A5D}" type="datetime1">
              <a:rPr lang="hr-hr" cap="none"/>
              <a:t>15.12.2022.</a:t>
            </a:fld>
            <a:endParaRPr lang="hr-hr" cap="none"/>
          </a:p>
        </p:txBody>
      </p:sp>
      <p:sp>
        <p:nvSpPr>
          <p:cNvPr id="4" name="Rezervirano mjesto slike slajda 3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L8PAAD/HwAA"/>
              </a:ext>
            </a:extLst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5" name="Rezervirano mjesto bilježak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OAQAABIbAAD4JQAAODEAABAAAAAmAAAACAAAAD8PAAD/HwAA"/>
              </a:ext>
            </a:extLst>
          </p:cNvSpPr>
          <p:nvPr>
            <p:ph type="body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6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AAAAAG41AABIEgAAQDgAABAAAAAmAAAACAAAAL+PAAD/HwAA"/>
              </a:ext>
            </a:extLst>
          </p:cNvSpPr>
          <p:nvPr>
            <p:ph type="ftr" sz="quarter" idx="4"/>
          </p:nvPr>
        </p:nvSpPr>
        <p:spPr>
          <a:xfrm>
            <a:off x="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l">
              <a:defRPr lang="sr-Latn-cs" sz="1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5hcAAG41AAAuKgAAQDgAABAAAAAmAAAACAAAAL+PAAD/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r">
              <a:defRPr lang="sr-Latn-cs" sz="1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fld id="{2F704817-59C2-25BE-8CC8-AFEB06867AFA}" type="slidenum">
              <a:rPr lang="hr-hr" cap="none"/>
              <a:t>‹#›</a:t>
            </a:fld>
            <a:endParaRPr lang="hr-hr" cap="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marL="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1pPr>
    <a:lvl2pPr marL="457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2pPr>
    <a:lvl3pPr marL="914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3pPr>
    <a:lvl4pPr marL="1371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4pPr>
    <a:lvl5pPr marL="18288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5pPr>
    <a:lvl6pPr marL="22860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6pPr>
    <a:lvl7pPr marL="27432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7pPr>
    <a:lvl8pPr marL="32004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8pPr>
    <a:lvl9pPr marL="3657600" marR="0" indent="0" algn="l" defTabSz="914400">
      <a:lnSpc>
        <a:spcPct val="100000"/>
      </a:lnSpc>
      <a:spcBef>
        <a:spcPts val="0"/>
      </a:spcBef>
      <a:spcAft>
        <a:spcPts val="0"/>
      </a:spcAft>
      <a:buNone/>
      <a:tabLst/>
      <a:defRPr lang="sr-Latn-cs" sz="1200" b="0" i="0" u="none" strike="noStrike" kern="1" cap="none" spc="0" baseline="0">
        <a:solidFill>
          <a:schemeClr val="tx1"/>
        </a:solidFill>
        <a:effectLst/>
        <a:latin typeface="Calibri" pitchFamily="2" charset="-18"/>
        <a:ea typeface="Calibri" pitchFamily="2" charset="-18"/>
        <a:cs typeface="Calibri" pitchFamily="2" charset="-18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SFRJ" TargetMode="External"/><Relationship Id="rId3" Type="http://schemas.openxmlformats.org/officeDocument/2006/relationships/hyperlink" Target="http://hr.wikipedia.org/wiki/1849" TargetMode="External"/><Relationship Id="rId7" Type="http://schemas.openxmlformats.org/officeDocument/2006/relationships/hyperlink" Target="http://hr.wikipedia.org/w/index.php?title=Aleksandar_Beli&#263;&amp;action=edit&amp;redlink=1" TargetMode="External"/><Relationship Id="rId12" Type="http://schemas.openxmlformats.org/officeDocument/2006/relationships/hyperlink" Target="http://hr.wikipedia.org/wiki/1986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hr.wikipedia.org/wiki/Jovan_Cviji&#263;" TargetMode="External"/><Relationship Id="rId11" Type="http://schemas.openxmlformats.org/officeDocument/2006/relationships/hyperlink" Target="http://hr.wikipedia.org/wiki/Memorandum_SANU" TargetMode="External"/><Relationship Id="rId5" Type="http://schemas.openxmlformats.org/officeDocument/2006/relationships/hyperlink" Target="http://hr.wikipedia.org/wiki/Vuk_Karad&#382;i&#263;" TargetMode="External"/><Relationship Id="rId10" Type="http://schemas.openxmlformats.org/officeDocument/2006/relationships/hyperlink" Target="http://hr.wikipedia.org/wiki/1980" TargetMode="External"/><Relationship Id="rId4" Type="http://schemas.openxmlformats.org/officeDocument/2006/relationships/hyperlink" Target="http://hr.wikipedia.org/wiki/Srbi_svi_i_svuda" TargetMode="External"/><Relationship Id="rId9" Type="http://schemas.openxmlformats.org/officeDocument/2006/relationships/hyperlink" Target="http://hr.wikipedia.org/wiki/Josip_Broz_Tito" TargetMode="Externa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0AFE-B0C2-25FC-8CC8-46A944867A13}" type="slidenum">
              <a:rPr lang="hr-hr" cap="none"/>
              <a:t>4</a:t>
            </a:fld>
            <a:endParaRPr lang="hr-hr" cap="non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7C55-1BC2-258A-8CC8-EDDF32867AB8}" type="slidenum">
              <a:rPr lang="hr-hr" cap="none"/>
              <a:t>52</a:t>
            </a:fld>
            <a:endParaRPr lang="hr-hr" cap="non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700E-40C2-2586-8CC8-B6D33E867AE3}" type="slidenum">
              <a:rPr lang="hr-hr" cap="none"/>
              <a:t>56</a:t>
            </a:fld>
            <a:endParaRPr lang="hr-hr" cap="non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1477-39C2-25E2-8CC8-CFB75A867A9A}" type="slidenum">
              <a:rPr lang="hr-hr" cap="none"/>
              <a:t>58</a:t>
            </a:fld>
            <a:endParaRPr lang="hr-hr" cap="non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3E2F-61C2-25C8-8CC8-979D70867AC2}" type="slidenum">
              <a:rPr lang="hr-hr" cap="none"/>
              <a:t>69</a:t>
            </a:fld>
            <a:endParaRPr lang="hr-hr" cap="non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r>
              <a:rPr lang="en-us" sz="1865" b="1" cap="none">
                <a:solidFill>
                  <a:srgbClr val="FF0000"/>
                </a:solidFill>
              </a:rPr>
              <a:t>15. siječnja</a:t>
            </a:r>
            <a:r>
              <a:rPr lang="hr-hr" sz="1865" b="1" cap="none">
                <a:solidFill>
                  <a:srgbClr val="FF0000"/>
                </a:solidFill>
              </a:rPr>
              <a:t> 1992. </a:t>
            </a:r>
            <a:r>
              <a:rPr lang="hr-hr" sz="1865" cap="none"/>
              <a:t>godine </a:t>
            </a:r>
            <a:r>
              <a:rPr lang="en-us" sz="1865" cap="none"/>
              <a:t>hrvatsku su neovisnost zajedno priznale tadašnje članice Europske unije </a:t>
            </a:r>
            <a:endParaRPr lang="hr-hr" sz="1865" cap="none"/>
          </a:p>
          <a:p>
            <a:pPr>
              <a:defRPr lang="sr-Latn-cs"/>
            </a:pPr>
            <a:r>
              <a:rPr lang="hr-hr" sz="1865" b="1" cap="none">
                <a:solidFill>
                  <a:srgbClr val="FF0000"/>
                </a:solidFill>
              </a:rPr>
              <a:t>NJEMAČKA I VATIKAN</a:t>
            </a:r>
          </a:p>
          <a:p>
            <a:pPr lvl="1">
              <a:defRPr lang="sr-Latn-cs"/>
            </a:pPr>
            <a:r>
              <a:rPr lang="hr-hr" sz="1465" b="1" cap="none">
                <a:solidFill>
                  <a:srgbClr val="FF0000"/>
                </a:solidFill>
              </a:rPr>
              <a:t>Ključna uloga</a:t>
            </a:r>
          </a:p>
          <a:p>
            <a:pPr lvl="1">
              <a:defRPr lang="sr-Latn-cs"/>
            </a:pPr>
            <a:r>
              <a:rPr lang="hr-hr" sz="1465" b="1" cap="none">
                <a:solidFill>
                  <a:srgbClr val="FF0000"/>
                </a:solidFill>
              </a:rPr>
              <a:t>Diplomatski odnosi sa RH</a:t>
            </a:r>
          </a:p>
          <a:p>
            <a:pPr>
              <a:defRPr lang="sr-Latn-cs"/>
            </a:pPr>
            <a:r>
              <a:rPr lang="en-us" sz="1865" b="1" cap="none">
                <a:solidFill>
                  <a:srgbClr val="FF0000"/>
                </a:solidFill>
              </a:rPr>
              <a:t>22. svibnja 1992. </a:t>
            </a:r>
            <a:r>
              <a:rPr lang="en-us" sz="1865" cap="none"/>
              <a:t>Hrvatska je postala i članicom Ujedinjenih naroda, </a:t>
            </a:r>
            <a:endParaRPr lang="hr-hr" sz="1865" cap="none"/>
          </a:p>
          <a:p>
            <a:pPr>
              <a:defRPr lang="sr-Latn-cs"/>
            </a:pPr>
            <a:r>
              <a:rPr lang="hr-hr" sz="1865" b="1" cap="none">
                <a:solidFill>
                  <a:srgbClr val="FF0000"/>
                </a:solidFill>
              </a:rPr>
              <a:t>1.travnja 2009</a:t>
            </a:r>
            <a:r>
              <a:rPr lang="hr-hr" sz="1865" cap="none"/>
              <a:t>. Hrvatska postaje član </a:t>
            </a:r>
            <a:r>
              <a:rPr lang="hr-hr" sz="1865" b="1" cap="none">
                <a:solidFill>
                  <a:srgbClr val="FF0000"/>
                </a:solidFill>
              </a:rPr>
              <a:t>NATO-a</a:t>
            </a:r>
          </a:p>
          <a:p>
            <a:pPr>
              <a:defRPr lang="sr-Latn-cs"/>
            </a:pPr>
            <a:r>
              <a:rPr lang="en-us" sz="1865" b="1" cap="none">
                <a:solidFill>
                  <a:srgbClr val="FF0000"/>
                </a:solidFill>
              </a:rPr>
              <a:t>1. </a:t>
            </a:r>
            <a:r>
              <a:rPr lang="hr-hr" sz="1865" b="1" cap="none">
                <a:solidFill>
                  <a:srgbClr val="FF0000"/>
                </a:solidFill>
              </a:rPr>
              <a:t> </a:t>
            </a:r>
            <a:r>
              <a:rPr lang="en-us" sz="1865" b="1" cap="none">
                <a:solidFill>
                  <a:srgbClr val="FF0000"/>
                </a:solidFill>
              </a:rPr>
              <a:t>srpnja 2013</a:t>
            </a:r>
            <a:r>
              <a:rPr lang="en-us" sz="1865" cap="none"/>
              <a:t>. </a:t>
            </a:r>
            <a:r>
              <a:rPr lang="hr-hr" sz="1865" cap="none"/>
              <a:t>RH postaje </a:t>
            </a:r>
            <a:r>
              <a:rPr lang="en-us" sz="1865" b="1" cap="none">
                <a:solidFill>
                  <a:srgbClr val="FF0000"/>
                </a:solidFill>
              </a:rPr>
              <a:t>28.članicom EU</a:t>
            </a:r>
            <a:r>
              <a:rPr lang="en-us" sz="1865" cap="none"/>
              <a:t>.</a:t>
            </a:r>
            <a:endParaRPr lang="hr-hr" sz="1865" cap="none"/>
          </a:p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27EE-A0C2-25D1-8CC8-568469867A03}" type="slidenum">
              <a:rPr lang="hr-hr" cap="none"/>
              <a:t>77</a:t>
            </a:fld>
            <a:endParaRPr lang="hr-hr" cap="non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jwAAAJoEAAB/KQAAoRsAABAAAAAmAAAACAAAAAEOAAD/HwAA"/>
              </a:ext>
            </a:extLst>
          </p:cNvSpPr>
          <p:nvPr>
            <p:ph type="sldImg"/>
          </p:nvPr>
        </p:nvSpPr>
        <p:spPr>
          <a:xfrm>
            <a:off x="90805" y="748030"/>
            <a:ext cx="6654800" cy="3743325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IEQAAB/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Srpski ciljevi bili su djelomično postignuti. Do prosinca, JNA i srpske snage ovladale su nad oko 17.000 km2 (ili 30%) hrvatskog teritorija i zauzele cijelu Baranju, dijelove Slavonije i Srijema uz Dunav, prostor oko Okučana, Banovinu, Kordun, veći dio Like, cijelo sjevernodalmatinsko zaleđe, dubrovačku rivijeru i njeno zaleđe. Većina velikih gradova ostala je u dometu srpskog topništva, a dubina nezauzetog teritorija mjestimično je iznosila manje od 15 km. Koncem studenoga dogovoren je odlazak blokiranih a nezauzetih garnizona JNA u Hrvatskoj, koji s cjelokupnim naoružanjem prelaze na zauzeti teritorij te u Bosnu i Hercegovinu, iako se tome hrvatski vojni vrh protivio. Međutim, na teritoriju pod srpskom kontrolom ostalo je manje od 40 posto Srba koji su živjeli u Hrvatskoj, a granica Virovitica-Karlobag nije ni izdaleka dosegnuta. JNA je pretrpjela velike gubitke što je u Srbiji izazvalo plimu nezadovoljstva i dodatno otežalo mobilizaciju, pa je manjak ljudstva bio kroničan i osjećao se posvuda. Nastavljanje rata od strane oslabljene i razvučene JNA nije bilo izgledno.</a:t>
            </a:r>
            <a:endParaRPr lang="hr-hr" cap="none"/>
          </a:p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 marL="0" marR="0" indent="0" algn="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r-Latn-cs"/>
            </a:pPr>
            <a:fld id="{2F7077A3-EDC2-2581-8CC8-1BD439867A4E}" type="slidenum">
              <a:rPr cap="none" noProof="1">
                <a:solidFill>
                  <a:srgbClr val="000000"/>
                </a:solidFill>
              </a:rPr>
              <a:t>78</a:t>
            </a:fld>
            <a:endParaRPr cap="none" noProof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D/Hw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h0d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IEQAAB/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buFontTx/>
              <a:buChar char="•"/>
              <a:defRPr lang="sr-Latn-cs"/>
            </a:pPr>
            <a:r>
              <a:rPr lang="hr-hr" cap="none"/>
              <a:t>Iznenadnim udarom HRZ po CV, RR čvorištima i ZM narušiti neprijateljev sustav vođenja i zapovjedanja. (Ćelavac, Petrova gora, Banski Grabovac i Bunić). </a:t>
            </a:r>
          </a:p>
          <a:p>
            <a:pPr>
              <a:buFontTx/>
              <a:buChar char="•"/>
              <a:defRPr lang="sr-Latn-cs"/>
            </a:pPr>
            <a:r>
              <a:rPr lang="hr-hr" cap="none"/>
              <a:t>Istovremeno snažnom topničkom i raketnom paljbom po dubini spriječiti manevar i dovođenje snaga na prvu crtu - izolirati prvu crtu</a:t>
            </a:r>
          </a:p>
          <a:p>
            <a:pPr marL="0" lvl="1">
              <a:buFontTx/>
              <a:buChar char="•"/>
              <a:defRPr lang="sr-Latn-cs"/>
            </a:pPr>
            <a:r>
              <a:rPr lang="hr-hr" cap="none"/>
              <a:t>Opći napad /plimni val/ na 630 km bojišnice-probiti istovremeno na što više mjesta obranu, brzo prodrijeti kroz obranu obilazeći snažnija uporišta, razdvajati snage i ŠTO PRIJE ZAUZETI KNIN </a:t>
            </a:r>
          </a:p>
          <a:p>
            <a:pPr>
              <a:defRPr lang="sr-Latn-cs"/>
            </a:pPr>
            <a:endParaRPr lang="en-us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3857-19C2-25CE-8CC8-EF9B76867ABA}" type="slidenum">
              <a:rPr lang="hr-hr" cap="none"/>
              <a:t>85</a:t>
            </a:fld>
            <a:endParaRPr lang="hr-hr" cap="non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D/Hw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IEQAAB/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en-us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5F4F-01C2-25A9-8CC8-F7FC11867AA2}" type="slidenum">
              <a:rPr lang="hr-hr" cap="none"/>
              <a:t>88</a:t>
            </a:fld>
            <a:endParaRPr lang="hr-hr" cap="non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6A54-1AC2-259C-8CC8-ECC924867AB9}" type="slidenum">
              <a:rPr lang="hr-hr" cap="none"/>
              <a:t>97</a:t>
            </a:fld>
            <a:endParaRPr lang="hr-hr" cap="non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5BF8-B6C2-25AD-8CC8-40F815867A15}" type="slidenum">
              <a:rPr lang="hr-hr" cap="none"/>
              <a:t>8</a:t>
            </a:fld>
            <a:endParaRPr lang="hr-hr" cap="non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D/Hw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spcAft>
                <a:spcPts val="0"/>
              </a:spcAft>
              <a:defRPr lang="sr-Latn-cs"/>
            </a:pPr>
            <a:endParaRPr lang="en-us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GAAACA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  <a:ln>
            <a:noFill/>
          </a:ln>
        </p:spPr>
        <p:txBody>
          <a:bodyPr/>
          <a:lstStyle>
            <a:lvl1pPr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1pPr>
            <a:lvl2pPr marL="742950" indent="-28575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2pPr>
            <a:lvl3pPr marL="11430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3pPr>
            <a:lvl4pPr marL="16002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4pPr>
            <a:lvl5pPr marL="20574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9pPr>
          </a:lstStyle>
          <a:p>
            <a:pPr>
              <a:defRPr lang="sr-Latn-cs"/>
            </a:pPr>
            <a:fld id="{2F70312A-64C2-25C7-8CC8-92927F867AC7}" type="slidenum">
              <a:rPr lang="hr-hr" cap="none">
                <a:latin typeface="Calibri" pitchFamily="2" charset="-18"/>
                <a:ea typeface="Calibri" pitchFamily="2" charset="-18"/>
                <a:cs typeface="Arial" pitchFamily="2" charset="-18"/>
              </a:rPr>
              <a:t>9</a:t>
            </a:fld>
            <a:endParaRPr lang="hr-hr" cap="none">
              <a:latin typeface="Calibri" pitchFamily="2" charset="-18"/>
              <a:ea typeface="Calibri" pitchFamily="2" charset="-18"/>
              <a:cs typeface="Arial" pitchFamily="2" charset="-1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D/Hw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VELIKA SRBIJA</a:t>
            </a:r>
          </a:p>
          <a:p>
            <a:pPr>
              <a:lnSpc>
                <a:spcPct val="80000"/>
              </a:lnSpc>
              <a:defRPr lang="sr-Latn-cs" sz="840" cap="none"/>
            </a:pPr>
            <a:r>
              <a:rPr lang="vi-vn" cap="none"/>
              <a:t>Geopolitički dio srpske nacionalne ideologije koji se temelji na problematičnim interpretacijama kulture i povijesnoga nasljeđa je radikalizirao najznačajniji srpski jezični i </a:t>
            </a:r>
            <a:r>
              <a:rPr lang="en-us" cap="none"/>
              <a:t>kulturni</a:t>
            </a:r>
            <a:r>
              <a:rPr lang="vi-vn" cap="none"/>
              <a:t> reformator Vuk Karadžić.</a:t>
            </a:r>
            <a:endParaRPr lang="en-us" cap="none"/>
          </a:p>
          <a:p>
            <a:pPr>
              <a:lnSpc>
                <a:spcPct val="80000"/>
              </a:lnSpc>
              <a:defRPr lang="sr-Latn-cs" sz="840" cap="none"/>
            </a:pPr>
            <a:endParaRPr lang="en-us" cap="none"/>
          </a:p>
          <a:p>
            <a:pPr>
              <a:lnSpc>
                <a:spcPct val="80000"/>
              </a:lnSpc>
              <a:defRPr lang="sr-Latn-cs" sz="840" cap="none"/>
            </a:pPr>
            <a:r>
              <a:rPr lang="vi-vn" cap="none"/>
              <a:t>Prvu i najvažniju formulaciju ideja Velike Srbije dobija u djelu srbijanskoga ministra Ilije Garašanina "Načertanije", nastalom 1844. </a:t>
            </a:r>
            <a:endParaRPr lang="en-us" cap="none"/>
          </a:p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U suštini</a:t>
            </a:r>
            <a:r>
              <a:rPr lang="vi-vn" cap="none"/>
              <a:t>, radi se o planu promidžbe srpskoga imena, kulture i nacionalnoga identiteta, ponajviše među Hrvatima i Bošnjacima muslimanima, te u čekanju pogodnoga trenutka raspada Osmanskoga carstva e da bi se stvorilo moćno srpsko carstvo. </a:t>
            </a:r>
            <a:endParaRPr lang="en-us" cap="none"/>
          </a:p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Otprilike u isto vrijeme (</a:t>
            </a:r>
            <a:r>
              <a:rPr lang="en-us" cap="none">
                <a:hlinkClick r:id="rId3"/>
              </a:rPr>
              <a:t>1849</a:t>
            </a:r>
            <a:r>
              <a:rPr lang="en-us" cap="none"/>
              <a:t>.) objavljen je drugi temeljni spis velikosrpske ideologije, napis «</a:t>
            </a:r>
            <a:r>
              <a:rPr lang="en-us" cap="none">
                <a:hlinkClick r:id="rId4"/>
              </a:rPr>
              <a:t>Srbi svi i svuda</a:t>
            </a:r>
            <a:r>
              <a:rPr lang="en-us" cap="none"/>
              <a:t>» srpskoga jezikoslovca i nacionalnoga ideologa </a:t>
            </a:r>
            <a:r>
              <a:rPr lang="en-us" cap="none">
                <a:hlinkClick r:id="rId5"/>
              </a:rPr>
              <a:t>Vuka Karadžića</a:t>
            </a:r>
            <a:r>
              <a:rPr lang="en-us" cap="none"/>
              <a:t>.</a:t>
            </a:r>
          </a:p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Kao zaključak za razdoblje konca 19. i početka 20. stoljeća moglo bi se reći sljedeće: većina srpske inteligencije (npr. svjetski ugledni geograf </a:t>
            </a:r>
            <a:r>
              <a:rPr lang="en-us" cap="none">
                <a:hlinkClick r:id="rId6"/>
              </a:rPr>
              <a:t>Jovan Cvijić</a:t>
            </a:r>
            <a:r>
              <a:rPr lang="en-us" cap="none"/>
              <a:t> i slavist </a:t>
            </a:r>
            <a:r>
              <a:rPr lang="en-us" cap="none">
                <a:hlinkClick r:id="rId7"/>
              </a:rPr>
              <a:t>Aleksandar Belić</a:t>
            </a:r>
            <a:r>
              <a:rPr lang="en-us" cap="none"/>
              <a:t>) je stajala na velikosrpskim pozicijama, tj. težila je stvoriti srpsku nacionalnu državu na područjima Makedonije, Kosova, Bosne i Hercegovine i Hrvatske. Protagonisti tih ideja nijekali su nacionalnu opstojnost Hrvata i Makedonaca, upravo se rasistički odnosili prema Albancima na Kosovu i Makedoniji, a Bošnjake muslimanima su nakanili raseliti ili prevesti na srpsko pravoslavlje. </a:t>
            </a:r>
          </a:p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U doba komunističke Jugoslavije velikosrpski program je zamro, jer su srpski nacionalni interesi bili uglavnom zadovoljeni u ondašnjoj FNRJ/</a:t>
            </a:r>
            <a:r>
              <a:rPr lang="en-us" cap="none">
                <a:hlinkClick r:id="rId8"/>
              </a:rPr>
              <a:t>SFRJ</a:t>
            </a:r>
            <a:r>
              <a:rPr lang="en-us" cap="none"/>
              <a:t>, dok su ekstremistički planovi uglavnom svedeni na retoriku četničke i rojalističke emigracije. No, poslije smrti </a:t>
            </a:r>
            <a:r>
              <a:rPr lang="en-us" cap="none">
                <a:hlinkClick r:id="rId9"/>
              </a:rPr>
              <a:t>Josipa Broza Tita</a:t>
            </a:r>
            <a:r>
              <a:rPr lang="en-us" cap="none"/>
              <a:t> (</a:t>
            </a:r>
            <a:r>
              <a:rPr lang="en-us" cap="none">
                <a:hlinkClick r:id="rId10"/>
              </a:rPr>
              <a:t>1980</a:t>
            </a:r>
            <a:r>
              <a:rPr lang="en-us" cap="none"/>
              <a:t>.) i izbijanja albanske iredentističke pobune na Kosovu, te neuspjeha da se ta pobuna uguši mješavinom mjera «mrkve i batine», srpski nacionalni pokret jača sredinom 1980-ih.</a:t>
            </a:r>
          </a:p>
          <a:p>
            <a:pPr>
              <a:lnSpc>
                <a:spcPct val="80000"/>
              </a:lnSpc>
              <a:defRPr lang="sr-Latn-cs" sz="840" cap="none"/>
            </a:pPr>
            <a:r>
              <a:rPr lang="vi-vn" cap="none"/>
              <a:t>Najznačajniji dokument koji potječe iz toga razdoblja je tzv. "</a:t>
            </a:r>
            <a:r>
              <a:rPr lang="vi-vn" cap="none">
                <a:hlinkClick r:id="rId11"/>
              </a:rPr>
              <a:t>Memorandum SANU</a:t>
            </a:r>
            <a:r>
              <a:rPr lang="vi-vn" cap="none"/>
              <a:t>", tj. šapirografirani tekst nacionalno-političkoga projekta iz </a:t>
            </a:r>
            <a:r>
              <a:rPr lang="vi-vn" cap="none">
                <a:hlinkClick r:id="rId12"/>
              </a:rPr>
              <a:t>1986</a:t>
            </a:r>
            <a:r>
              <a:rPr lang="vi-vn" cap="none"/>
              <a:t>. Taj je tekst, bar u dijelovima, dostupan na vanjskim poveznicama. Za ovu je priliku dovoljno reći da su osnovne teze Memoranduma:</a:t>
            </a:r>
          </a:p>
          <a:p>
            <a:pPr marL="171450" indent="-171450">
              <a:lnSpc>
                <a:spcPct val="80000"/>
              </a:lnSpc>
              <a:buFont typeface="Arial" pitchFamily="2" charset="-18"/>
              <a:buChar char="•"/>
              <a:defRPr lang="sr-Latn-cs" sz="840" cap="none"/>
            </a:pPr>
            <a:r>
              <a:rPr lang="vi-vn" cap="none"/>
              <a:t>SFRJ kao «tamnica srpskoga naroda»;</a:t>
            </a:r>
          </a:p>
          <a:p>
            <a:pPr marL="171450" indent="-171450">
              <a:lnSpc>
                <a:spcPct val="80000"/>
              </a:lnSpc>
              <a:buFont typeface="Arial" pitchFamily="2" charset="-18"/>
              <a:buChar char="•"/>
              <a:defRPr lang="sr-Latn-cs" sz="840" cap="none"/>
            </a:pPr>
            <a:r>
              <a:rPr lang="vi-vn" cap="none"/>
              <a:t>Srbi kao narod potlačeni i izvrgnuti denacionalizaciji i eksploataciji;</a:t>
            </a:r>
          </a:p>
          <a:p>
            <a:pPr marL="171450" indent="-171450">
              <a:lnSpc>
                <a:spcPct val="80000"/>
              </a:lnSpc>
              <a:buFont typeface="Arial" pitchFamily="2" charset="-18"/>
              <a:buChar char="•"/>
              <a:defRPr lang="sr-Latn-cs" sz="840" cap="none"/>
            </a:pPr>
            <a:r>
              <a:rPr lang="vi-vn" cap="none"/>
              <a:t>granice među republikama umjetne su tvorevine koje su iscrtali dominantni hrvatski i slovenski komunisti, kao i njihovi srpski anacionalni poslušnici.</a:t>
            </a:r>
          </a:p>
          <a:p>
            <a:pPr>
              <a:lnSpc>
                <a:spcPct val="80000"/>
              </a:lnSpc>
              <a:defRPr lang="sr-Latn-cs" sz="840" cap="none"/>
            </a:pPr>
            <a:endParaRPr lang="en-us" cap="none"/>
          </a:p>
          <a:p>
            <a:pPr>
              <a:lnSpc>
                <a:spcPct val="80000"/>
              </a:lnSpc>
              <a:defRPr lang="sr-Latn-cs" sz="840" cap="none"/>
            </a:pPr>
            <a:r>
              <a:rPr lang="en-us" cap="none"/>
              <a:t>Raspadom Saveza komunista Jugoslavije, demokratskim višestranačkim izborima u Jugoslaviji, kao i slomom komunizma i Sovjetskoga imperija, pokazalo se da su te težnje nerealne, tj. da se «ostalima» ne može vladati preko jednopartijskoga sustava. Stoga je nakon kratkoga rata u Sloveniji u lipnju 1991. velikosrpski pokret krenuo u totalni rat za ostvarenje granica koje su uglavnom odgovarale onima iscrtanima na Moljevićevoj karti.</a:t>
            </a:r>
          </a:p>
          <a:p>
            <a:pPr>
              <a:lnSpc>
                <a:spcPct val="80000"/>
              </a:lnSpc>
              <a:defRPr lang="sr-Latn-cs" sz="840" cap="none"/>
            </a:pPr>
            <a:endParaRPr lang="en-us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7E73-3DC2-2588-8CC8-CBDD30867A9E}" type="slidenum">
              <a:rPr lang="hr-hr" cap="none"/>
              <a:t>23</a:t>
            </a:fld>
            <a:endParaRPr lang="hr-hr" cap="non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5B7C-32C2-25AD-8CC8-C4F815867A91}" type="slidenum">
              <a:rPr lang="hr-hr" cap="none"/>
              <a:t>29</a:t>
            </a:fld>
            <a:endParaRPr lang="hr-hr" cap="non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09BD-F3C2-25FF-8CC8-05AA47867A50}" type="slidenum">
              <a:rPr lang="hr-hr" cap="none"/>
              <a:t>30</a:t>
            </a:fld>
            <a:endParaRPr lang="hr-hr" cap="non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D/Hw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IEQAAB/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/>
            </a:pPr>
            <a:r>
              <a:rPr lang="en-us" cap="none"/>
              <a:t>STRATEŠKA DUBINA – IZRAEL</a:t>
            </a:r>
          </a:p>
          <a:p>
            <a:pPr>
              <a:spcBef>
                <a:spcPts val="0"/>
              </a:spcBef>
              <a:defRPr lang="sr-Latn-cs"/>
            </a:pPr>
            <a:r>
              <a:rPr lang="vi-vn" cap="none"/>
              <a:t>Izrael je u u terminima suvremene vojne teorije upravo jedna takva tvrđava. Izrael uništava svaku infrastrukturu pred svojim granicama (Irak i Libanon; za sada) kako bi udaljio neprijatelja od svojih granica. U ovome trenutku jedina je još neuništena ostala Sirija. Uništi li i Siriju Izrael će po prvi put u povijesti biti umjesto država biti okružen spaljenom i uništenom zemljom.</a:t>
            </a:r>
          </a:p>
          <a:p>
            <a:pPr>
              <a:spcBef>
                <a:spcPts val="0"/>
              </a:spcBef>
              <a:defRPr lang="sr-Latn-cs"/>
            </a:pPr>
            <a:r>
              <a:rPr lang="vi-vn" cap="none"/>
              <a:t>Uništi li Siriju, 'pustinja' će se protezati od Sredozemnog mora do Perzijskog zaljeva pa sve do granica sa Saudijskom Arabijom. Postigne li ovaj cilj Izrael će biti u stanju nadzirati taj prostor avijacijom na jednak način na koji su srednjevjekovni topovi 'čistili' područeje oko utvrda. To je ono što su učinile SAD s dvije zone zabrane letenja u Iraku. Sadam Hussein nije bio u mogućnosti ustati od stola a da američka avijacija nije vidjela ili znala što se dogodilo a potom je bez obzira o čemu se radilo, odmah uslijedilo bombardiranje.</a:t>
            </a:r>
          </a:p>
          <a:p>
            <a:pPr>
              <a:spcBef>
                <a:spcPts val="0"/>
              </a:spcBef>
              <a:defRPr lang="sr-Latn-cs"/>
            </a:pPr>
            <a:endParaRPr lang="en-us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GAAACAHw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  <a:ln>
            <a:noFill/>
          </a:ln>
        </p:spPr>
        <p:txBody>
          <a:bodyPr/>
          <a:lstStyle>
            <a:lvl1pPr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1pPr>
            <a:lvl2pPr marL="742950" indent="-28575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2pPr>
            <a:lvl3pPr marL="11430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3pPr>
            <a:lvl4pPr marL="16002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4pPr>
            <a:lvl5pPr marL="20574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Arial" pitchFamily="2" charset="-18"/>
              </a:defRPr>
            </a:lvl9pPr>
          </a:lstStyle>
          <a:p>
            <a:pPr>
              <a:defRPr lang="sr-Latn-cs"/>
            </a:pPr>
            <a:fld id="{2F707E4B-05C2-2588-8CC8-F3DD30867AA6}" type="slidenum">
              <a:rPr lang="hr-hr" cap="none">
                <a:latin typeface="Calibri" pitchFamily="2" charset="-18"/>
                <a:ea typeface="Calibri" pitchFamily="2" charset="-18"/>
                <a:cs typeface="Arial" pitchFamily="2" charset="-18"/>
              </a:rPr>
              <a:t>38</a:t>
            </a:fld>
            <a:endParaRPr lang="hr-hr" cap="none">
              <a:latin typeface="Calibri" pitchFamily="2" charset="-18"/>
              <a:ea typeface="Calibri" pitchFamily="2" charset="-18"/>
              <a:cs typeface="Arial" pitchFamily="2" charset="-1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g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10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0E6D-23C2-25F8-8CC8-D5AD40867A80}" type="slidenum">
              <a:rPr lang="hr-hr" cap="none"/>
              <a:t>43</a:t>
            </a:fld>
            <a:endParaRPr lang="hr-hr" cap="non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U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B/f38AAAAAA8zMzADAwP8Af39/AAAAAAAAAAAAAAAAAAAAAAAAAAAAIQAAABgAAAAUAAAAOAQAAAgHAAD4JQAABBoAABAAAAAmAAAACAAAAAEAAAAAAAAA"/>
              </a:ext>
            </a:extLst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Rezervirano mjesto bilježak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OAQAABIbAAD4JQAAODEAABAAAAAmAAAACAAAAAEAAAAAAAAA"/>
              </a:ext>
            </a:extLst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5hcAAG41AAAuKgAAQDgAABAAAAAmAAAACAAAAAEAAAAAAAAA"/>
              </a:ext>
            </a:extLst>
          </p:cNvSpPr>
          <p:nvPr>
            <p:ph type="sldNum" sz="quarter" idx="5"/>
          </p:nvPr>
        </p:nvSpPr>
        <p:spPr>
          <a:xfrm>
            <a:off x="3884930" y="8685530"/>
            <a:ext cx="2971800" cy="458470"/>
          </a:xfrm>
        </p:spPr>
        <p:txBody>
          <a:bodyPr/>
          <a:lstStyle/>
          <a:p>
            <a:pPr>
              <a:defRPr lang="sr-Latn-cs"/>
            </a:pPr>
            <a:fld id="{2F7056D6-98C2-25A0-8CC8-6EF518867A3B}" type="slidenum">
              <a:rPr lang="hr-hr" cap="none"/>
              <a:t>44</a:t>
            </a:fld>
            <a:endParaRPr lang="hr-hr" cap="non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BwdC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OgGAACgQQAAmBUAABAAAAAmAAAACAAAAIGAAAAAAAAA"/>
              </a:ext>
            </a:extLst>
          </p:cNvSpPr>
          <p:nvPr>
            <p:ph type="ctrTitle"/>
          </p:nvPr>
        </p:nvSpPr>
        <p:spPr>
          <a:xfrm>
            <a:off x="1524000" y="1122680"/>
            <a:ext cx="9144000" cy="23876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algn="ctr">
              <a:defRPr lang="sr-Latn-cs" sz="60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Podnaslov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YAkAACkWAACgQQAAWCAAABAAAAAmAAAACAAAAAGAAAAAAAAA"/>
              </a:ext>
            </a:extLst>
          </p:cNvSpPr>
          <p:nvPr>
            <p:ph type="subTitle" idx="1"/>
          </p:nvPr>
        </p:nvSpPr>
        <p:spPr>
          <a:xfrm>
            <a:off x="1524000" y="3602355"/>
            <a:ext cx="9144000" cy="1655445"/>
          </a:xfrm>
        </p:spPr>
        <p:txBody>
          <a:bodyPr/>
          <a:lstStyle>
            <a:lvl1pPr marL="0" indent="0" algn="ctr">
              <a:buNone/>
              <a:defRPr lang="sr-Latn-cs" sz="2400" cap="none"/>
            </a:lvl1pPr>
            <a:lvl2pPr marL="457200" indent="0" algn="ctr">
              <a:buNone/>
              <a:defRPr lang="sr-Latn-cs" sz="2000" cap="none"/>
            </a:lvl2pPr>
            <a:lvl3pPr marL="914400" indent="0" algn="ctr">
              <a:buNone/>
              <a:defRPr lang="sr-Latn-cs" sz="1800" cap="none"/>
            </a:lvl3pPr>
            <a:lvl4pPr marL="1371600" indent="0" algn="ctr">
              <a:buNone/>
              <a:defRPr lang="sr-Latn-cs" sz="1600" cap="none"/>
            </a:lvl4pPr>
            <a:lvl5pPr marL="1828800" indent="0" algn="ctr">
              <a:buNone/>
              <a:defRPr lang="sr-Latn-cs" sz="1600" cap="none"/>
            </a:lvl5pPr>
            <a:lvl6pPr marL="2286000" indent="0" algn="ctr">
              <a:buNone/>
              <a:defRPr lang="sr-Latn-cs" sz="1600" cap="none"/>
            </a:lvl6pPr>
            <a:lvl7pPr marL="2743200" indent="0" algn="ctr">
              <a:buNone/>
              <a:defRPr lang="sr-Latn-cs" sz="1600" cap="none"/>
            </a:lvl7pPr>
            <a:lvl8pPr marL="3200400" indent="0" algn="ctr">
              <a:buNone/>
              <a:defRPr lang="sr-Latn-cs" sz="1600" cap="none"/>
            </a:lvl8pPr>
            <a:lvl9pPr marL="3657600" indent="0" algn="ctr">
              <a:buNone/>
              <a:defRPr lang="sr-Latn-cs" sz="1600" cap="none"/>
            </a:lvl9pPr>
          </a:lstStyle>
          <a:p>
            <a:pPr>
              <a:defRPr lang="sr-Latn-cs"/>
            </a:pPr>
            <a:r>
              <a:rPr lang="hr-hr" cap="none"/>
              <a:t>Kliknite da biste uredili stil podnaslova matrice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70B-45C2-25D1-8CC8-B38469867AE6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4F6-B8C2-25C2-8CC8-4E977A867A1B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IAAAAAAAAA"/>
              </a:ext>
            </a:extLst>
          </p:cNvSpPr>
          <p:nvPr>
            <p:ph idx="1"/>
          </p:nvPr>
        </p:nvSpPr>
        <p:spPr/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6B9-F7C2-25C0-8CC8-019578867A54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02F-61C2-25F6-8CC8-97A34E867AC2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rDUAAD8CAADYRQAAACYAABAAAAAmAAAACAAAAAMAAAAAAAAA"/>
              </a:ext>
            </a:extLst>
          </p:cNvSpPr>
          <p:nvPr>
            <p:ph type="title"/>
          </p:nvPr>
        </p:nvSpPr>
        <p:spPr>
          <a:xfrm>
            <a:off x="8724900" y="365125"/>
            <a:ext cx="2628900" cy="5812155"/>
          </a:xfrm>
        </p:spPr>
        <p:txBody>
          <a:bodyPr vert="vert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okomitog tekst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Q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C8NAAAACYAABAAAAAmAAAACAAAAAMAAAAAAAAA"/>
              </a:ext>
            </a:extLst>
          </p:cNvSpPr>
          <p:nvPr>
            <p:ph idx="1"/>
          </p:nvPr>
        </p:nvSpPr>
        <p:spPr>
          <a:xfrm>
            <a:off x="838200" y="365125"/>
            <a:ext cx="7734300" cy="5812155"/>
          </a:xfrm>
        </p:spPr>
        <p:txBody>
          <a:bodyPr vert="vert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B68-26C2-25DD-8CC8-D08865867A85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59A-D4C2-2593-8CC8-22C62B867A77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DYRQAAACYAABAAAAAmAAAACAAAAAAAAAAAAAAA"/>
              </a:ext>
            </a:extLst>
          </p:cNvSpPr>
          <p:nvPr>
            <p:ph idx="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QA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88C-C2C2-258E-8CC8-34DB36867A61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QA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EAL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9D0-9EC2-25DF-8CC8-688A67867A3D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Ub6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IUKAADORQAAERwAABAAAAAmAAAACAAAAIGAAAAAAAAA"/>
              </a:ext>
            </a:extLst>
          </p:cNvSpPr>
          <p:nvPr>
            <p:ph type="title"/>
          </p:nvPr>
        </p:nvSpPr>
        <p:spPr>
          <a:xfrm>
            <a:off x="831850" y="1710055"/>
            <a:ext cx="10515600" cy="285242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sr-Latn-cs" sz="60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HgUAADwcAADORQAAdiUAABAAAAAmAAAACAAAAAGAAAAAAAAA"/>
              </a:ext>
            </a:extLst>
          </p:cNvSpPr>
          <p:nvPr>
            <p:ph idx="1"/>
          </p:nvPr>
        </p:nvSpPr>
        <p:spPr>
          <a:xfrm>
            <a:off x="831850" y="4589780"/>
            <a:ext cx="10515600" cy="1499870"/>
          </a:xfrm>
        </p:spPr>
        <p:txBody>
          <a:bodyPr/>
          <a:lstStyle>
            <a:lvl1pPr marL="0" indent="0">
              <a:buNone/>
              <a:defRPr lang="sr-Latn-cs" sz="2400" cap="none">
                <a:solidFill>
                  <a:srgbClr val="8C8C8C"/>
                </a:solidFill>
              </a:defRPr>
            </a:lvl1pPr>
            <a:lvl2pPr marL="457200" indent="0">
              <a:buNone/>
              <a:defRPr lang="sr-Latn-cs" sz="2000" cap="none">
                <a:solidFill>
                  <a:srgbClr val="8C8C8C"/>
                </a:solidFill>
              </a:defRPr>
            </a:lvl2pPr>
            <a:lvl3pPr marL="914400" indent="0">
              <a:buNone/>
              <a:defRPr lang="sr-Latn-cs" sz="1800" cap="none">
                <a:solidFill>
                  <a:srgbClr val="8C8C8C"/>
                </a:solidFill>
              </a:defRPr>
            </a:lvl3pPr>
            <a:lvl4pPr marL="1371600" indent="0">
              <a:buNone/>
              <a:defRPr lang="sr-Latn-cs" sz="1600" cap="none">
                <a:solidFill>
                  <a:srgbClr val="8C8C8C"/>
                </a:solidFill>
              </a:defRPr>
            </a:lvl4pPr>
            <a:lvl5pPr marL="1828800" indent="0">
              <a:buNone/>
              <a:defRPr lang="sr-Latn-cs" sz="1600" cap="none">
                <a:solidFill>
                  <a:srgbClr val="8C8C8C"/>
                </a:solidFill>
              </a:defRPr>
            </a:lvl5pPr>
            <a:lvl6pPr marL="2286000" indent="0">
              <a:buNone/>
              <a:defRPr lang="sr-Latn-cs" sz="1600" cap="none">
                <a:solidFill>
                  <a:srgbClr val="8C8C8C"/>
                </a:solidFill>
              </a:defRPr>
            </a:lvl6pPr>
            <a:lvl7pPr marL="2743200" indent="0">
              <a:buNone/>
              <a:defRPr lang="sr-Latn-cs" sz="1600" cap="none">
                <a:solidFill>
                  <a:srgbClr val="8C8C8C"/>
                </a:solidFill>
              </a:defRPr>
            </a:lvl7pPr>
            <a:lvl8pPr marL="3200400" indent="0">
              <a:buNone/>
              <a:defRPr lang="sr-Latn-cs" sz="1600" cap="none">
                <a:solidFill>
                  <a:srgbClr val="8C8C8C"/>
                </a:solidFill>
              </a:defRPr>
            </a:lvl8pPr>
            <a:lvl9pPr marL="3657600" indent="0">
              <a:buNone/>
              <a:defRPr lang="sr-Latn-cs" sz="1600" cap="none">
                <a:solidFill>
                  <a:srgbClr val="8C8C8C"/>
                </a:solidFill>
              </a:defRPr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dNAL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4C1-8FC2-2582-8CC8-79D73A867A2C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kAZ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D71-3FC2-25EB-8CC8-C9BE53867A9C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i3Dw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0Al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sLAAAIJQAAACYAABAAAAAmAAAACAAAAAEAAAAAAAAA"/>
              </a:ext>
            </a:extLst>
          </p:cNvSpPr>
          <p:nvPr>
            <p:ph idx="1"/>
          </p:nvPr>
        </p:nvSpPr>
        <p:spPr>
          <a:xfrm>
            <a:off x="838200" y="1825625"/>
            <a:ext cx="5181600" cy="435165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Cw6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DsLAADYRQAAACYAABAAAAAmAAAACAAAAAEAAAAAAAAA"/>
              </a:ext>
            </a:extLst>
          </p:cNvSpPr>
          <p:nvPr>
            <p:ph idx="2"/>
          </p:nvPr>
        </p:nvSpPr>
        <p:spPr>
          <a:xfrm>
            <a:off x="6172200" y="1825625"/>
            <a:ext cx="5181600" cy="435165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639-77C2-2580-8CC8-81D538867AD4}" type="datetime1">
              <a:t>15.12.2022.</a:t>
            </a:fld>
            <a:endParaRPr lang="hr-hr" cap="none"/>
          </a:p>
        </p:txBody>
      </p:sp>
      <p:sp>
        <p:nvSpPr>
          <p:cNvPr id="6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HOEx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7CD-83C2-25E1-8CC8-75B459867A20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HkxA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D8CAADbRQAAZwoAABAAAAAmAAAACAAAAAEAAAAAAAAA"/>
              </a:ext>
            </a:extLst>
          </p:cNvSpPr>
          <p:nvPr>
            <p:ph type="title"/>
          </p:nvPr>
        </p:nvSpPr>
        <p:spPr>
          <a:xfrm>
            <a:off x="840105" y="365125"/>
            <a:ext cx="10515600" cy="1325880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FgKAADlJAAAaQ8AABAAAAAmAAAACAAAAIGAAAAAAAAA"/>
              </a:ext>
            </a:extLst>
          </p:cNvSpPr>
          <p:nvPr>
            <p:ph idx="1"/>
          </p:nvPr>
        </p:nvSpPr>
        <p:spPr>
          <a:xfrm>
            <a:off x="840105" y="1681480"/>
            <a:ext cx="5157470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sr-Latn-cs" sz="2400" b="1" cap="none"/>
            </a:lvl1pPr>
            <a:lvl2pPr marL="457200" indent="0">
              <a:buNone/>
              <a:defRPr lang="sr-Latn-cs" sz="2000" b="1" cap="none"/>
            </a:lvl2pPr>
            <a:lvl3pPr marL="914400" indent="0">
              <a:buNone/>
              <a:defRPr lang="sr-Latn-cs" sz="1800" b="1" cap="none"/>
            </a:lvl3pPr>
            <a:lvl4pPr marL="1371600" indent="0">
              <a:buNone/>
              <a:defRPr lang="sr-Latn-cs" sz="1600" b="1" cap="none"/>
            </a:lvl4pPr>
            <a:lvl5pPr marL="1828800" indent="0">
              <a:buNone/>
              <a:defRPr lang="sr-Latn-cs" sz="1600" b="1" cap="none"/>
            </a:lvl5pPr>
            <a:lvl6pPr marL="2286000" indent="0">
              <a:buNone/>
              <a:defRPr lang="sr-Latn-cs" sz="1600" b="1" cap="none"/>
            </a:lvl6pPr>
            <a:lvl7pPr marL="2743200" indent="0">
              <a:buNone/>
              <a:defRPr lang="sr-Latn-cs" sz="1600" b="1" cap="none"/>
            </a:lvl7pPr>
            <a:lvl8pPr marL="3200400" indent="0">
              <a:buNone/>
              <a:defRPr lang="sr-Latn-cs" sz="1600" b="1" cap="none"/>
            </a:lvl8pPr>
            <a:lvl9pPr marL="3657600" indent="0">
              <a:buNone/>
              <a:defRPr lang="sr-Latn-cs" sz="1600" b="1" cap="none"/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</p:txBody>
      </p:sp>
      <p:sp>
        <p:nvSpPr>
          <p:cNvPr id="4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y1Dw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GkPAADlJAAAFCYAABAAAAAmAAAACAAAAAEAAAAAAAAA"/>
              </a:ext>
            </a:extLst>
          </p:cNvSpPr>
          <p:nvPr>
            <p:ph idx="2"/>
          </p:nvPr>
        </p:nvSpPr>
        <p:spPr>
          <a:xfrm>
            <a:off x="840105" y="2505075"/>
            <a:ext cx="5157470" cy="368490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5" name="Rezervirano mjesto tekst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FgKAADbRQAAaQ8AABAAAAAmAAAACAAAAIGAAAAAAAAA"/>
              </a:ext>
            </a:extLst>
          </p:cNvSpPr>
          <p:nvPr>
            <p:ph idx="3"/>
          </p:nvPr>
        </p:nvSpPr>
        <p:spPr>
          <a:xfrm>
            <a:off x="6172200" y="1681480"/>
            <a:ext cx="5183505" cy="82359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 marL="0" indent="0">
              <a:buNone/>
              <a:defRPr lang="sr-Latn-cs" sz="2400" b="1" cap="none"/>
            </a:lvl1pPr>
            <a:lvl2pPr marL="457200" indent="0">
              <a:buNone/>
              <a:defRPr lang="sr-Latn-cs" sz="2000" b="1" cap="none"/>
            </a:lvl2pPr>
            <a:lvl3pPr marL="914400" indent="0">
              <a:buNone/>
              <a:defRPr lang="sr-Latn-cs" sz="1800" b="1" cap="none"/>
            </a:lvl3pPr>
            <a:lvl4pPr marL="1371600" indent="0">
              <a:buNone/>
              <a:defRPr lang="sr-Latn-cs" sz="1600" b="1" cap="none"/>
            </a:lvl4pPr>
            <a:lvl5pPr marL="1828800" indent="0">
              <a:buNone/>
              <a:defRPr lang="sr-Latn-cs" sz="1600" b="1" cap="none"/>
            </a:lvl5pPr>
            <a:lvl6pPr marL="2286000" indent="0">
              <a:buNone/>
              <a:defRPr lang="sr-Latn-cs" sz="1600" b="1" cap="none"/>
            </a:lvl6pPr>
            <a:lvl7pPr marL="2743200" indent="0">
              <a:buNone/>
              <a:defRPr lang="sr-Latn-cs" sz="1600" b="1" cap="none"/>
            </a:lvl7pPr>
            <a:lvl8pPr marL="3200400" indent="0">
              <a:buNone/>
              <a:defRPr lang="sr-Latn-cs" sz="1600" b="1" cap="none"/>
            </a:lvl8pPr>
            <a:lvl9pPr marL="3657600" indent="0">
              <a:buNone/>
              <a:defRPr lang="sr-Latn-cs" sz="1600" b="1" cap="none"/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</p:txBody>
      </p:sp>
      <p:sp>
        <p:nvSpPr>
          <p:cNvPr id="6" name="Rezervirano mjesto sadrža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CUAAGkPAADbRQAAFCYAABAAAAAmAAAACAAAAAEAAAAAAAAA"/>
              </a:ext>
            </a:extLst>
          </p:cNvSpPr>
          <p:nvPr>
            <p:ph idx="4"/>
          </p:nvPr>
        </p:nvSpPr>
        <p:spPr>
          <a:xfrm>
            <a:off x="6172200" y="2505075"/>
            <a:ext cx="5183505" cy="368490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7" name="Rezervirano mjesto datum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1D9-97C2-25A7-8CC8-61F21F867A34}" type="datetime1">
              <a:t>15.12.2022.</a:t>
            </a:fld>
            <a:endParaRPr lang="hr-hr" cap="none"/>
          </a:p>
        </p:txBody>
      </p:sp>
      <p:sp>
        <p:nvSpPr>
          <p:cNvPr id="8" name="Rezervirano mjesto podnožja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9" name="Rezervirano mjesto broja slajda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40F-41C2-25E2-8CC8-B7B75A867AE2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xLOA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D9C-D2C2-258B-8CC8-24DE33867A71}" type="datetime1">
              <a:t>15.12.2022.</a:t>
            </a:fld>
            <a:endParaRPr lang="hr-hr" cap="none"/>
          </a:p>
        </p:txBody>
      </p:sp>
      <p:sp>
        <p:nvSpPr>
          <p:cNvPr id="4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AAF-E1C2-258C-8CC8-17D934867A42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sKMg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BA4-EAC2-25ED-8CC8-1CB855867A49}" type="datetime1">
              <a:t>15.12.2022.</a:t>
            </a:fld>
            <a:endParaRPr lang="hr-hr" cap="none"/>
          </a:p>
        </p:txBody>
      </p:sp>
      <p:sp>
        <p:nvSpPr>
          <p:cNvPr id="3" name="Rezervirano mjesto podnož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Ae6g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8F0-BEC2-25CE-8CC8-489B76867A1D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sr-Latn-cs" sz="3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>
              <a:defRPr lang="sr-Latn-cs" sz="3200" cap="none"/>
            </a:lvl1pPr>
            <a:lvl2pPr>
              <a:defRPr lang="sr-Latn-cs" sz="2800" cap="none"/>
            </a:lvl2pPr>
            <a:lvl3pPr>
              <a:defRPr lang="sr-Latn-cs" sz="2400" cap="none"/>
            </a:lvl3pPr>
            <a:lvl4pPr>
              <a:defRPr lang="sr-Latn-cs" sz="2000" cap="none"/>
            </a:lvl4pPr>
            <a:lvl5pPr>
              <a:defRPr lang="sr-Latn-cs" sz="2000" cap="none"/>
            </a:lvl5pPr>
            <a:lvl6pPr>
              <a:defRPr lang="sr-Latn-cs" sz="2000" cap="none"/>
            </a:lvl6pPr>
            <a:lvl7pPr>
              <a:defRPr lang="sr-Latn-cs" sz="2000" cap="none"/>
            </a:lvl7pPr>
            <a:lvl8pPr>
              <a:defRPr lang="sr-Latn-cs" sz="2000" cap="none"/>
            </a:lvl8pPr>
            <a:lvl9pPr>
              <a:defRPr lang="sr-Latn-cs" sz="2000" cap="none"/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tekst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sr-Latn-cs" sz="1600" cap="none"/>
            </a:lvl1pPr>
            <a:lvl2pPr marL="457200" indent="0">
              <a:buNone/>
              <a:defRPr lang="sr-Latn-cs" sz="1400" cap="none"/>
            </a:lvl2pPr>
            <a:lvl3pPr marL="914400" indent="0">
              <a:buNone/>
              <a:defRPr lang="sr-Latn-cs" sz="1200" cap="none"/>
            </a:lvl3pPr>
            <a:lvl4pPr marL="1371600" indent="0">
              <a:buNone/>
              <a:defRPr lang="sr-Latn-cs" sz="1000" cap="none"/>
            </a:lvl4pPr>
            <a:lvl5pPr marL="1828800" indent="0">
              <a:buNone/>
              <a:defRPr lang="sr-Latn-cs" sz="1000" cap="none"/>
            </a:lvl5pPr>
            <a:lvl6pPr marL="2286000" indent="0">
              <a:buNone/>
              <a:defRPr lang="sr-Latn-cs" sz="1000" cap="none"/>
            </a:lvl6pPr>
            <a:lvl7pPr marL="2743200" indent="0">
              <a:buNone/>
              <a:defRPr lang="sr-Latn-cs" sz="1000" cap="none"/>
            </a:lvl7pPr>
            <a:lvl8pPr marL="3200400" indent="0">
              <a:buNone/>
              <a:defRPr lang="sr-Latn-cs" sz="1000" cap="none"/>
            </a:lvl8pPr>
            <a:lvl9pPr marL="3657600" indent="0">
              <a:buNone/>
              <a:defRPr lang="sr-Latn-cs" sz="1000" cap="none"/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FC5-8BC2-25C9-8CC8-7D9C71867A28}" type="datetime1">
              <a:t>15.12.2022.</a:t>
            </a:fld>
            <a:endParaRPr lang="hr-hr" cap="none"/>
          </a:p>
        </p:txBody>
      </p:sp>
      <p:sp>
        <p:nvSpPr>
          <p:cNvPr id="6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D96-D8C2-25FB-8CC8-2EAE43867A7B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NACAABbHQAAqAwAABAAAAAmAAAACAAAAIGAAAAAAAAA"/>
              </a:ext>
            </a:extLst>
          </p:cNvSpPr>
          <p:nvPr>
            <p:ph type="title"/>
          </p:nvPr>
        </p:nvSpPr>
        <p:spPr>
          <a:xfrm>
            <a:off x="840105" y="457200"/>
            <a:ext cx="3931920" cy="160020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>
            <a:lvl1pPr>
              <a:defRPr lang="sr-Latn-cs" sz="3200" cap="none"/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slike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4x8AABMGAADbRQAADiQAABAAAAAmAAAACAAAAAGAAAAAAAAA"/>
              </a:ext>
            </a:extLst>
          </p:cNvSpPr>
          <p:nvPr>
            <p:ph type="pic" idx="1"/>
          </p:nvPr>
        </p:nvSpPr>
        <p:spPr>
          <a:xfrm>
            <a:off x="5183505" y="987425"/>
            <a:ext cx="6172200" cy="4873625"/>
          </a:xfrm>
        </p:spPr>
        <p:txBody>
          <a:bodyPr/>
          <a:lstStyle>
            <a:lvl1pPr marL="0" indent="0">
              <a:buNone/>
              <a:defRPr lang="sr-Latn-cs" sz="3200" cap="none"/>
            </a:lvl1pPr>
            <a:lvl2pPr marL="457200" indent="0">
              <a:buNone/>
              <a:defRPr lang="sr-Latn-cs" sz="2800" cap="none"/>
            </a:lvl2pPr>
            <a:lvl3pPr marL="914400" indent="0">
              <a:buNone/>
              <a:defRPr lang="sr-Latn-cs" sz="2400" cap="none"/>
            </a:lvl3pPr>
            <a:lvl4pPr marL="1371600" indent="0">
              <a:buNone/>
              <a:defRPr lang="sr-Latn-cs" sz="2000" cap="none"/>
            </a:lvl4pPr>
            <a:lvl5pPr marL="1828800" indent="0">
              <a:buNone/>
              <a:defRPr lang="sr-Latn-cs" sz="2000" cap="none"/>
            </a:lvl5pPr>
            <a:lvl6pPr marL="2286000" indent="0">
              <a:buNone/>
              <a:defRPr lang="sr-Latn-cs" sz="2000" cap="none"/>
            </a:lvl6pPr>
            <a:lvl7pPr marL="2743200" indent="0">
              <a:buNone/>
              <a:defRPr lang="sr-Latn-cs" sz="2000" cap="none"/>
            </a:lvl7pPr>
            <a:lvl8pPr marL="3200400" indent="0">
              <a:buNone/>
              <a:defRPr lang="sr-Latn-cs" sz="2000" cap="none"/>
            </a:lvl8pPr>
            <a:lvl9pPr marL="3657600" indent="0">
              <a:buNone/>
              <a:defRPr lang="sr-Latn-cs" sz="2000" cap="none"/>
            </a:lvl9pPr>
          </a:lstStyle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tekst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wUAAKgMAABbHQAAGyQAABAAAAAmAAAACAAAAAGAAAAAAAAA"/>
              </a:ext>
            </a:extLst>
          </p:cNvSpPr>
          <p:nvPr>
            <p:ph idx="2"/>
          </p:nvPr>
        </p:nvSpPr>
        <p:spPr>
          <a:xfrm>
            <a:off x="840105" y="2057400"/>
            <a:ext cx="3931920" cy="3811905"/>
          </a:xfrm>
        </p:spPr>
        <p:txBody>
          <a:bodyPr/>
          <a:lstStyle>
            <a:lvl1pPr marL="0" indent="0">
              <a:buNone/>
              <a:defRPr lang="sr-Latn-cs" sz="1600" cap="none"/>
            </a:lvl1pPr>
            <a:lvl2pPr marL="457200" indent="0">
              <a:buNone/>
              <a:defRPr lang="sr-Latn-cs" sz="1400" cap="none"/>
            </a:lvl2pPr>
            <a:lvl3pPr marL="914400" indent="0">
              <a:buNone/>
              <a:defRPr lang="sr-Latn-cs" sz="1200" cap="none"/>
            </a:lvl3pPr>
            <a:lvl4pPr marL="1371600" indent="0">
              <a:buNone/>
              <a:defRPr lang="sr-Latn-cs" sz="1000" cap="none"/>
            </a:lvl4pPr>
            <a:lvl5pPr marL="1828800" indent="0">
              <a:buNone/>
              <a:defRPr lang="sr-Latn-cs" sz="1000" cap="none"/>
            </a:lvl5pPr>
            <a:lvl6pPr marL="2286000" indent="0">
              <a:buNone/>
              <a:defRPr lang="sr-Latn-cs" sz="1000" cap="none"/>
            </a:lvl6pPr>
            <a:lvl7pPr marL="2743200" indent="0">
              <a:buNone/>
              <a:defRPr lang="sr-Latn-cs" sz="1000" cap="none"/>
            </a:lvl7pPr>
            <a:lvl8pPr marL="3200400" indent="0">
              <a:buNone/>
              <a:defRPr lang="sr-Latn-cs" sz="1000" cap="none"/>
            </a:lvl8pPr>
            <a:lvl9pPr marL="3657600" indent="0">
              <a:buNone/>
              <a:defRPr lang="sr-Latn-cs" sz="1000" cap="none"/>
            </a:lvl9pPr>
          </a:lstStyle>
          <a:p>
            <a:pPr>
              <a:defRPr lang="sr-Latn-cs"/>
            </a:pPr>
            <a:r>
              <a:rPr lang="hr-hr" cap="none"/>
              <a:t>Kliknite da biste uredili matrice</a:t>
            </a:r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2FD-B3C2-25B4-8CC8-45E10C867A10}" type="datetime1">
              <a:t>15.12.2022.</a:t>
            </a:fld>
            <a:endParaRPr lang="hr-hr" cap="none"/>
          </a:p>
        </p:txBody>
      </p:sp>
      <p:sp>
        <p:nvSpPr>
          <p:cNvPr id="6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BQAAAAEAAAAAAAAAAAAAAAAAAAAAAAAAAAAAAAAAAAAAAAAAAAAAAAJ/f38AAAAA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D31-7FC2-25FB-8CC8-89AE43867ADC}" type="slidenum">
              <a:rPr lang="hr-hr" cap="none"/>
              <a:t>‹#›</a:t>
            </a:fld>
            <a:endParaRPr lang="hr-hr" cap="none"/>
          </a:p>
        </p:txBody>
      </p:sp>
    </p:spTree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8CAADYRQAAZwoAABAAAAAmAAAACAAAAL8vAAAAAAAA"/>
              </a:ext>
            </a:extLst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stil naslova matrice</a:t>
            </a:r>
          </a:p>
        </p:txBody>
      </p:sp>
      <p:sp>
        <p:nvSpPr>
          <p:cNvPr id="3" name="Rezervirano mjesto tekst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DsLAADYRQAAACYAABAAAAAmAAAACAAAAD8v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10515600" cy="4351655"/>
          </a:xfrm>
          <a:prstGeom prst="rect">
            <a:avLst/>
          </a:prstGeo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Kliknite da biste uredili matrice</a:t>
            </a:r>
          </a:p>
          <a:p>
            <a:pPr lvl="1">
              <a:defRPr lang="sr-Latn-cs"/>
            </a:pPr>
            <a:r>
              <a:rPr lang="hr-hr" cap="none"/>
              <a:t>Druga razina</a:t>
            </a:r>
          </a:p>
          <a:p>
            <a:pPr lvl="2">
              <a:defRPr lang="sr-Latn-cs"/>
            </a:pPr>
            <a:r>
              <a:rPr lang="hr-hr" cap="none"/>
              <a:t>Treća razina</a:t>
            </a:r>
          </a:p>
          <a:p>
            <a:pPr lvl="3">
              <a:defRPr lang="sr-Latn-cs"/>
            </a:pPr>
            <a:r>
              <a:rPr lang="hr-hr" cap="none"/>
              <a:t>Četvrta razina</a:t>
            </a:r>
          </a:p>
          <a:p>
            <a:pPr lvl="4">
              <a:defRPr lang="sr-Latn-cs"/>
            </a:pPr>
            <a:r>
              <a:rPr lang="hr-hr" cap="none"/>
              <a:t>Peta razina stilove teksta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KAUAABonAAAIFgAAWSkAABAAAAAmAAAACAAAAL+PAAAAAAAA"/>
              </a:ext>
            </a:extLst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l">
              <a:defRPr lang="sr-Latn-cs" sz="1200" cap="none">
                <a:solidFill>
                  <a:srgbClr val="8C8C8C"/>
                </a:solidFill>
              </a:defRPr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fld id="{2F7010E7-A9C2-25E6-8CC8-5FB35E867A0A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2BgAABonAAAoMgAAWSkAABAAAAAmAAAACAAAAL+PAAAAAAAA"/>
              </a:ext>
            </a:extLst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ctr">
              <a:defRPr lang="sr-Latn-cs" sz="1200" cap="none">
                <a:solidFill>
                  <a:srgbClr val="8C8C8C"/>
                </a:solidFill>
              </a:defRPr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AAAAAB/f38AAAAAA8zMzADAwP8Af39/AAAAAAAAAAAAAAAAAAAAAAAAAAAAIQAAABgAAAAUAAAA+DQAABonAADYRQAAWSkAABAAAAAmAAAACAAAAL+PAAAAAAAA"/>
              </a:ext>
            </a:extLst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>
            <a:lvl1pPr algn="r">
              <a:defRPr lang="sr-Latn-cs" sz="1200" cap="none">
                <a:solidFill>
                  <a:srgbClr val="8C8C8C"/>
                </a:solidFill>
              </a:defRPr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defRPr lang="sr-Latn-cs"/>
            </a:pPr>
            <a:fld id="{2F7045E4-AAC2-25B3-8CC8-5CE60B867A09}" type="slidenum">
              <a:rPr lang="hr-hr" cap="none"/>
              <a:t>‹#›</a:t>
            </a:fld>
            <a:endParaRPr lang="hr-hr" cap="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marL="0" marR="0" indent="0" algn="l" defTabSz="914400">
        <a:lnSpc>
          <a:spcPct val="90000"/>
        </a:lnSpc>
        <a:spcBef>
          <a:spcPts val="0"/>
        </a:spcBef>
        <a:spcAft>
          <a:spcPts val="0"/>
        </a:spcAft>
        <a:buNone/>
        <a:tabLst/>
        <a:defRPr lang="sr-Latn-cs" sz="4400" b="0" i="0" u="none" strike="noStrike" kern="1" cap="none" spc="0" baseline="0">
          <a:solidFill>
            <a:schemeClr val="tx1"/>
          </a:solidFill>
          <a:effectLst/>
          <a:latin typeface="Calibri Light" pitchFamily="2" charset="-18"/>
          <a:ea typeface="Calibri Light" pitchFamily="2" charset="-18"/>
          <a:cs typeface="Calibri Light" pitchFamily="2" charset="-18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9pPr>
    </p:titleStyle>
    <p:bodyStyle>
      <a:lvl1pPr marL="228600" marR="0" indent="-228600" algn="l" defTabSz="914400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2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1pPr>
      <a:lvl2pPr marL="685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24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2pPr>
      <a:lvl3pPr marL="1143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20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3pPr>
      <a:lvl4pPr marL="1600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4pPr>
      <a:lvl5pPr marL="20574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5pPr>
      <a:lvl6pPr marL="25146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6pPr>
      <a:lvl7pPr marL="29718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7pPr>
      <a:lvl8pPr marL="34290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8pPr>
      <a:lvl9pPr marL="3886200" marR="0" indent="-228600" algn="l" defTabSz="914400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itchFamily="2" charset="-18"/>
        <a:buChar char="•"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9pPr>
    </p:bodyStyle>
    <p:otherStyle>
      <a:lvl1pPr marL="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1pPr>
      <a:lvl2pPr marL="457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2pPr>
      <a:lvl3pPr marL="914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3pPr>
      <a:lvl4pPr marL="1371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4pPr>
      <a:lvl5pPr marL="18288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5pPr>
      <a:lvl6pPr marL="22860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6pPr>
      <a:lvl7pPr marL="27432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7pPr>
      <a:lvl8pPr marL="32004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8pPr>
      <a:lvl9pPr marL="3657600" marR="0" indent="0" algn="l" defTabSz="914400">
        <a:lnSpc>
          <a:spcPct val="100000"/>
        </a:lnSpc>
        <a:spcBef>
          <a:spcPts val="0"/>
        </a:spcBef>
        <a:spcAft>
          <a:spcPts val="0"/>
        </a:spcAft>
        <a:buNone/>
        <a:tabLst/>
        <a:defRPr lang="sr-Latn-cs" sz="1800" b="0" i="0" u="none" strike="noStrike" kern="1" cap="none" spc="0" baseline="0">
          <a:solidFill>
            <a:schemeClr val="tx1"/>
          </a:solidFill>
          <a:effectLst/>
          <a:latin typeface="Calibri" pitchFamily="2" charset="-18"/>
          <a:ea typeface="Calibri" pitchFamily="2" charset="-18"/>
          <a:cs typeface="Calibri" pitchFamily="2" charset="-18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comments" Target="../comments/commen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png"/><Relationship Id="rId5" Type="http://schemas.openxmlformats.org/officeDocument/2006/relationships/image" Target="../media/image173.png"/><Relationship Id="rId4" Type="http://schemas.openxmlformats.org/officeDocument/2006/relationships/image" Target="../media/image188.jpe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4.sv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r.wikipedia.org/wiki/7._gardijska_brigada_%22Pume%2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hyperlink" Target="https://hr.wikipedia.org/wiki/9._gardijska_brigada_%22Vukovi%22" TargetMode="External"/><Relationship Id="rId4" Type="http://schemas.openxmlformats.org/officeDocument/2006/relationships/hyperlink" Target="https://creativecommons.org/licenses/by-sa/3.0/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4.png"/><Relationship Id="rId4" Type="http://schemas.openxmlformats.org/officeDocument/2006/relationships/image" Target="../media/image42.sv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sv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5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156.png"/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60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png"/><Relationship Id="rId11" Type="http://schemas.openxmlformats.org/officeDocument/2006/relationships/image" Target="../media/image154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3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Relationship Id="rId14" Type="http://schemas.openxmlformats.org/officeDocument/2006/relationships/image" Target="../media/image157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jpeg"/><Relationship Id="rId5" Type="http://schemas.openxmlformats.org/officeDocument/2006/relationships/image" Target="../media/image173.png"/><Relationship Id="rId4" Type="http://schemas.openxmlformats.org/officeDocument/2006/relationships/image" Target="../media/image179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png"/><Relationship Id="rId5" Type="http://schemas.openxmlformats.org/officeDocument/2006/relationships/image" Target="../media/image184.png"/><Relationship Id="rId4" Type="http://schemas.openxmlformats.org/officeDocument/2006/relationships/image" Target="../media/image183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2" descr="OBLJETNICA 2019 (86)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+P///8gEAAAIAAAAW/j//wAAAABkAAAAZAAAAAAAAAAjAAAABAAAAGQAAAAXAAAAFAAAAAAAAAAAAAAA/38AAP9/AAAAAAAACQAAAAQAAACgJVkBHgAAAGgAAAAAAAAAAAAAAAAAAAAAAAAAAAAAABAnAAAQJwAAAAAAAAAAAAAAAAAAAF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Jgz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l="-80" t="12240" r="80" b="-19570"/>
          <a:stretch>
            <a:fillRect/>
          </a:stretch>
        </p:blipFill>
        <p:spPr>
          <a:xfrm>
            <a:off x="0" y="0"/>
            <a:ext cx="12192000" cy="8387080"/>
          </a:xfrm>
          <a:prstGeom prst="rect">
            <a:avLst/>
          </a:prstGeom>
        </p:spPr>
      </p:pic>
      <p:sp>
        <p:nvSpPr>
          <p:cNvPr id="3" name="Title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BkAAAA/3kg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/eSAAf39/AAAAAAAAAAAAAAAAAAAAAAAAAAAAIQAAABgAAAAUAAAAPAoAACkQAABRRgAA2R4AABAAAAAmAAAACAAAAAEgAAAA4MEB"/>
              </a:ext>
            </a:extLst>
          </p:cNvSpPr>
          <p:nvPr>
            <p:ph type="ctrTitle"/>
          </p:nvPr>
        </p:nvSpPr>
        <p:spPr>
          <a:xfrm>
            <a:off x="1663700" y="2626995"/>
            <a:ext cx="9766935" cy="2387600"/>
          </a:xfrm>
          <a:effectLst>
            <a:glow rad="63500">
              <a:srgbClr val="FF7920">
                <a:alpha val="40000"/>
              </a:srgbClr>
            </a:glow>
          </a:effectLst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sr-Latn-cs" cap="none">
                <a:solidFill>
                  <a:schemeClr val="bg1"/>
                </a:solidFill>
              </a:defRPr>
            </a:pPr>
            <a:r>
              <a:t/>
            </a:r>
            <a:br/>
            <a:r>
              <a:rPr lang="hr-hr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bril Fatface" pitchFamily="3" charset="0"/>
                <a:ea typeface="Calibri Light" pitchFamily="2" charset="-18"/>
                <a:cs typeface="Abril Fatface" pitchFamily="3" charset="0"/>
              </a:rPr>
              <a:t>Domovinski rat 1991.-1995.</a:t>
            </a:r>
            <a:endParaRPr lang="hr-hr" sz="3600" cap="none"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Abril Fatface" pitchFamily="3" charset="0"/>
              <a:ea typeface="Calibri Light" pitchFamily="2" charset="-18"/>
              <a:cs typeface="Abril Fatface" pitchFamily="3" charset="0"/>
            </a:endParaRPr>
          </a:p>
        </p:txBody>
      </p:sp>
      <p:sp>
        <p:nvSpPr>
          <p:cNvPr id="4" name="Subtitle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lKR1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SsAAEsfAACzSAAAxCUAABAAAAAmAAAACAAAAAEAAAAAAAAA"/>
              </a:ext>
            </a:extLst>
          </p:cNvSpPr>
          <p:nvPr>
            <p:ph type="subTitle" idx="1"/>
          </p:nvPr>
        </p:nvSpPr>
        <p:spPr>
          <a:xfrm>
            <a:off x="7064375" y="5086985"/>
            <a:ext cx="4753610" cy="1052195"/>
          </a:xfrm>
        </p:spPr>
        <p:txBody>
          <a:bodyPr/>
          <a:lstStyle/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cap="none">
                <a:latin typeface="Abril Fatface" pitchFamily="3" charset="0"/>
                <a:ea typeface="Calibri" pitchFamily="2" charset="-18"/>
                <a:cs typeface="Abril Fatface" pitchFamily="3" charset="0"/>
              </a:rPr>
              <a:t>Stanislav Linić</a:t>
            </a:r>
          </a:p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sz="1600" cap="none">
                <a:latin typeface="Abril Fatface" pitchFamily="3" charset="0"/>
                <a:ea typeface="Calibri" pitchFamily="2" charset="-18"/>
                <a:cs typeface="Abril Fatface" pitchFamily="3" charset="0"/>
              </a:rPr>
              <a:t>brigadir HV u mirovini</a:t>
            </a:r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p6eX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63A-74C2-25B0-8CC8-82E508867AD7}" type="datetime1">
              <a:t>15.12.2022.</a:t>
            </a:fld>
            <a:endParaRPr lang="hr-hr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ODg4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FCD-83C2-25F9-8CC8-75AC41867A20}" type="slidenum">
              <a:rPr lang="hr-hr" cap="none"/>
              <a:t>1</a:t>
            </a:fld>
            <a:endParaRPr lang="hr-hr" cap="none"/>
          </a:p>
        </p:txBody>
      </p:sp>
      <p:pic>
        <p:nvPicPr>
          <p:cNvPr id="7" name="Picture 12" descr="HČZ-logo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CgFAAAnAwAANg4AANEN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12445"/>
            <a:ext cx="1471930" cy="1733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4" descr="1 UDRUG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ERiB4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g/AAAnAwAA7EcAAOo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0256520" y="512445"/>
            <a:ext cx="1435100" cy="19119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+aZAP///wgAAAAAAAAAAAAAAAAAAAAAAAAAAAAAAAAAAAAAZAAAAAEAAABAAAAAAAAAAAAAAAAAAAAAAAAAAAAAAAAAAAAAAAAAAAAAAAAAAAAAAAAAAAAAAAAAAAAAAAAAAAAAAAAAAAAAAAAAAAAAAAAAAAAAAAAAAAAAAAAAAAAAFAAAADwAAAABAAAAAAAAAP8AAAAe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+aZAP///wEAAAAAAAAAAAAAAAAAAAAAAAAAAAAAAAAAAAAAAAAAAP8AAAAAAAACAAAAAgAAAADAwP8Af39/AAAAAAAAAAAAAAAAAAAAAAAAAAAAIQAAABgAAAAUAAAAEyUAAPUOAACNSQAAChwAABAAAAAmAAAACAAAAP//////////"/>
              </a:ext>
            </a:extLst>
          </p:cNvSpPr>
          <p:nvPr/>
        </p:nvSpPr>
        <p:spPr>
          <a:xfrm>
            <a:off x="6026785" y="2431415"/>
            <a:ext cx="5929630" cy="2126615"/>
          </a:xfrm>
          <a:prstGeom prst="roundRect">
            <a:avLst>
              <a:gd name="adj" fmla="val 16667"/>
            </a:avLst>
          </a:prstGeom>
          <a:solidFill>
            <a:srgbClr val="FFE699"/>
          </a:solidFill>
          <a:ln w="1905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3" name="Conten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gCUAAE0CAADNSAAA6ycAABAAAAAmAAAACAAAAD0gAAAAAAAA"/>
              </a:ext>
            </a:extLst>
          </p:cNvSpPr>
          <p:nvPr>
            <p:ph type="body" idx="2"/>
          </p:nvPr>
        </p:nvSpPr>
        <p:spPr>
          <a:xfrm>
            <a:off x="6096000" y="374015"/>
            <a:ext cx="5738495" cy="61150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hr-hr" sz="1470" cap="none"/>
              <a:t>NEFUNKCIONALNO VOĐENJE DRŽAVE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PREDSJEDNIŠTVO (6+2)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NEFUNKCIONALNA VLADA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JEDNOPARTIJSKI SUSTAV SKJ (6+2+</a:t>
            </a:r>
            <a:r>
              <a:rPr lang="hr-hr" sz="1470" b="1" cap="none">
                <a:solidFill>
                  <a:srgbClr val="FF0000"/>
                </a:solidFill>
              </a:rPr>
              <a:t>1</a:t>
            </a:r>
            <a:r>
              <a:rPr lang="hr-hr" sz="1470" cap="none"/>
              <a:t>)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hr-hr" sz="1470" cap="none"/>
              <a:t>Neriješeni povijesni problemi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Podjela kršćana /rimokatolici-zapad i pravoslavci-istok/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Posljedice turskih osvajanja /tri konfesije: rimokatolici, pravoslavci i islam/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/>
              <a:t>Ostaci  problema iz 2.SR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hr-hr" sz="1470" cap="none"/>
              <a:t>POLOŽAJ RH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470" cap="none">
                <a:solidFill>
                  <a:srgbClr val="000000"/>
                </a:solidFill>
              </a:rPr>
              <a:t>POLITIČKI OKVIR UNUTAR KOJEG JE ORGANIZIRANA JUGOSLAVIJA POSTAJE PREUZAK  ZA ČLANICE FEDERACIJE /NE SVE/-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470" cap="none">
                <a:solidFill>
                  <a:srgbClr val="000000"/>
                </a:solidFill>
              </a:rPr>
              <a:t>ZAHTJEV ZA NOVIM ODNOSIMA UNUTAR FEDERACIJE UGAVNOM IZ “ZAPADNIH REPUBLIKA”</a:t>
            </a:r>
            <a:endParaRPr lang="hr-hr" sz="1470" cap="none">
              <a:solidFill>
                <a:srgbClr val="000000"/>
              </a:solidFill>
            </a:endParaRPr>
          </a:p>
          <a:p>
            <a:pPr lvl="1">
              <a:lnSpc>
                <a:spcPct val="70000"/>
              </a:lnSpc>
              <a:spcBef>
                <a:spcPts val="460"/>
              </a:spcBef>
              <a:buClr>
                <a:srgbClr val="7E4F44"/>
              </a:buClr>
              <a:defRPr lang="sr-Latn-cs" sz="2210" cap="none"/>
            </a:pPr>
            <a:r>
              <a:rPr lang="en-us" sz="1470" cap="none">
                <a:solidFill>
                  <a:srgbClr val="000000"/>
                </a:solidFill>
              </a:rPr>
              <a:t>TRAVANJ 1971.-HRVATSKO PROLJEĆE</a:t>
            </a:r>
            <a:endParaRPr lang="hr-hr" sz="1470" cap="none">
              <a:solidFill>
                <a:srgbClr val="000000"/>
              </a:solidFill>
            </a:endParaRPr>
          </a:p>
          <a:p>
            <a:pPr lvl="2">
              <a:lnSpc>
                <a:spcPct val="70000"/>
              </a:lnSpc>
              <a:spcBef>
                <a:spcPts val="460"/>
              </a:spcBef>
              <a:buClr>
                <a:srgbClr val="7E4F44"/>
              </a:buClr>
              <a:defRPr lang="sr-Latn-cs" sz="1840" cap="none"/>
            </a:pPr>
            <a:r>
              <a:rPr lang="en-us" sz="1105" cap="none">
                <a:solidFill>
                  <a:srgbClr val="FF0000"/>
                </a:solidFill>
              </a:rPr>
              <a:t>SUŠTINA SUKOBA </a:t>
            </a:r>
            <a:r>
              <a:rPr lang="hr-hr" sz="1105" cap="none">
                <a:solidFill>
                  <a:srgbClr val="FF0000"/>
                </a:solidFill>
              </a:rPr>
              <a:t>– </a:t>
            </a:r>
            <a:r>
              <a:t/>
            </a:r>
            <a:br/>
            <a:r>
              <a:rPr lang="en-us" sz="1105" cap="none">
                <a:solidFill>
                  <a:srgbClr val="FF0000"/>
                </a:solidFill>
              </a:rPr>
              <a:t>GOSPODARSKA NERAVNOPRAVNOST</a:t>
            </a:r>
            <a:r>
              <a:rPr lang="hr-hr" sz="1105" cap="none">
                <a:solidFill>
                  <a:srgbClr val="FF0000"/>
                </a:solidFill>
              </a:rPr>
              <a:t> /VESELICA, ĐODAN/</a:t>
            </a:r>
            <a:endParaRPr lang="en-us" sz="1105" cap="none">
              <a:solidFill>
                <a:srgbClr val="FF0000"/>
              </a:solidFill>
            </a:endParaRP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>
                <a:solidFill>
                  <a:srgbClr val="000000"/>
                </a:solidFill>
              </a:rPr>
              <a:t>1972.- PROPAST HRV. PROLJEĆA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470" cap="none">
                <a:solidFill>
                  <a:srgbClr val="000000"/>
                </a:solidFill>
              </a:rPr>
              <a:t>1974.- NOVI USTAV – IZNUĐENE PROMJENE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hr-hr" sz="2115" cap="none">
                <a:solidFill>
                  <a:srgbClr val="FF0000"/>
                </a:solidFill>
              </a:rPr>
              <a:t>1983. PRVI PUT NA VIDJELO IZLAZE VELIKI EKONOMSKI PROBLEMI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380" cap="none"/>
              <a:t>Veliki jugoslavenski inozemni dug: oko 19 milijardi dolara 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380" cap="none"/>
              <a:t>Postroženi uvjeti međunarodnih financijskih ustanova o vraćanju duga.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hr-hr" sz="1380" cap="none"/>
              <a:t>INFLACIJA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endParaRPr lang="en-us" sz="1290" cap="none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endParaRPr lang="hr-hr" sz="1470" cap="none"/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endParaRPr lang="hr-hr" sz="1470" cap="none"/>
          </a:p>
        </p:txBody>
      </p:sp>
      <p:sp>
        <p:nvSpPr>
          <p:cNvPr id="4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AQMAAEUCAAA/MAAAKwYAABAAAAAmAAAACAAAAD0gAAAAAAAA"/>
              </a:ext>
            </a:extLst>
          </p:cNvSpPr>
          <p:nvPr>
            <p:ph type="title"/>
          </p:nvPr>
        </p:nvSpPr>
        <p:spPr>
          <a:xfrm>
            <a:off x="488315" y="368935"/>
            <a:ext cx="7354570" cy="63373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sz="3240" cap="none"/>
              <a:t>JUGOSLAVENSKA FEDERACIJA</a:t>
            </a:r>
            <a:r>
              <a:t/>
            </a:r>
            <a:br/>
            <a:r>
              <a:rPr lang="hr-hr" sz="3240" cap="none"/>
              <a:t>nefunkcionalna država</a:t>
            </a:r>
          </a:p>
        </p:txBody>
      </p:sp>
      <p:pic>
        <p:nvPicPr>
          <p:cNvPr id="5" name="Content Placeholder 7" descr="13-Jugoslavija_nakon_Drugog_svjestskog_rata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gLAABgCQAAkCQAAIcZ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905000" y="1524000"/>
            <a:ext cx="4038600" cy="2625725"/>
          </a:xfrm>
          <a:prstGeom prst="rect">
            <a:avLst/>
          </a:prstGeom>
        </p:spPr>
      </p:pic>
      <p:pic>
        <p:nvPicPr>
          <p:cNvPr id="6" name="Picture 2" descr="http://upload.wikimedia.org/wikipedia/commons/thumb/1/14/Logo_of_the_JNA.svg/200px-Logo_of_the_JNA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RAAAC7AAAAzUgAADQJ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457180" y="118745"/>
            <a:ext cx="1377315" cy="137731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H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GQMAAIkgAACAJQAAaCYAABAgAAAmAAAACAAAAP//////////"/>
              </a:ext>
            </a:extLst>
          </p:cNvSpPr>
          <p:nvPr/>
        </p:nvSpPr>
        <p:spPr>
          <a:xfrm>
            <a:off x="503555" y="5288915"/>
            <a:ext cx="5592445" cy="9544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defTabSz="914400">
              <a:spcBef>
                <a:spcPts val="0"/>
              </a:spcBef>
              <a:spcAft>
                <a:spcPts val="0"/>
              </a:spcAft>
              <a:tabLst/>
              <a:defRPr lang="sr-Latn-cs"/>
            </a:pPr>
            <a:r>
              <a:rPr lang="hr-hr" sz="1865" b="1" cap="none">
                <a:solidFill>
                  <a:srgbClr val="FF0000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KOMBINACIJA:</a:t>
            </a: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tabLst/>
              <a:defRPr lang="sr-Latn-cs"/>
            </a:pPr>
            <a:r>
              <a:rPr lang="hr-hr" sz="1865" b="1" cap="none">
                <a:solidFill>
                  <a:srgbClr val="FF0000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RASPAD SVIH INTEGRATIVNIH FAKTORA</a:t>
            </a:r>
          </a:p>
          <a:p>
            <a:pPr marL="342900" indent="-342900" defTabSz="914400">
              <a:spcBef>
                <a:spcPts val="0"/>
              </a:spcBef>
              <a:spcAft>
                <a:spcPts val="0"/>
              </a:spcAft>
              <a:buFont typeface="Wingdings" charset="2"/>
              <a:buChar char="§"/>
              <a:tabLst/>
              <a:defRPr lang="sr-Latn-cs"/>
            </a:pPr>
            <a:r>
              <a:rPr lang="hr-hr" sz="1865" b="1" cap="none">
                <a:solidFill>
                  <a:srgbClr val="FF0000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PROMJENA STRATEGIJSKOG OKRUŽENJA</a:t>
            </a:r>
          </a:p>
        </p:txBody>
      </p:sp>
      <p:sp>
        <p:nvSpPr>
          <p:cNvPr id="8" name="Straight Connector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Ae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Hg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AAAAACAAAAAszMzADAwP8Af39/AAAAAAAAAAAAAAAAAAAAAAAAAAAAIQAAABgAAAAUAAAA+BYAAFAKAABgGAAACBYAABAAAAAmAAAACAAAAP//////////"/>
              </a:ext>
            </a:extLst>
          </p:cNvSpPr>
          <p:nvPr/>
        </p:nvSpPr>
        <p:spPr>
          <a:xfrm flipH="1">
            <a:off x="3733800" y="1676400"/>
            <a:ext cx="228600" cy="190500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sp>
      <p:sp>
        <p:nvSpPr>
          <p:cNvPr id="9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FE5-ABC2-25F9-8CC8-5DAC41867A08}" type="datetime1">
              <a:t>15.12.2022.</a:t>
            </a:fld>
            <a:endParaRPr lang="hr-hr" cap="none"/>
          </a:p>
        </p:txBody>
      </p:sp>
      <p:sp>
        <p:nvSpPr>
          <p:cNvPr id="10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8AC-E2C2-25AE-8CC8-14FB16867A41}" type="slidenum">
              <a:rPr lang="hr-hr" cap="none"/>
              <a:t>10</a:t>
            </a:fld>
            <a:endParaRPr lang="hr-hr" cap="none"/>
          </a:p>
        </p:txBody>
      </p:sp>
      <p:sp>
        <p:nvSpPr>
          <p:cNvPr id="11" name="Pravokutnik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P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kUUAAGsTAADrSQAAURwAABAgAAAmAAAACAAAAP//////////"/>
              </a:ext>
            </a:extLst>
          </p:cNvSpPr>
          <p:nvPr/>
        </p:nvSpPr>
        <p:spPr>
          <a:xfrm>
            <a:off x="11308715" y="3156585"/>
            <a:ext cx="707390" cy="14465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8800" b="1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Footer Placeholder 1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13" name="Explosion 1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ABwwA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b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BwwAB/f38AAAAAAMvLywDAwP8Af39/AAAAAAAAAAAAAAAAAAAAAAAAAAAAIQAAABgAAAAUAAAAoEEAADcXAAA5RgAAURwAABAAAAAmAAAACAAAAP//////////"/>
              </a:ext>
            </a:extLst>
          </p:cNvSpPr>
          <p:nvPr/>
        </p:nvSpPr>
        <p:spPr>
          <a:xfrm>
            <a:off x="10668000" y="3773805"/>
            <a:ext cx="747395" cy="829310"/>
          </a:xfrm>
          <a:prstGeom prst="irregularSeal1">
            <a:avLst/>
          </a:prstGeom>
          <a:solidFill>
            <a:schemeClr val="accent1"/>
          </a:solidFill>
          <a:ln w="12700" cap="flat" cmpd="sng" algn="ctr">
            <a:solidFill>
              <a:srgbClr val="0070C0"/>
            </a:solidFill>
            <a:prstDash val="solid"/>
            <a:headEnd type="none"/>
            <a:tailEnd type="none"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4" name="Right Arrow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Iyg6X5vd4j8AAAAAAADgPwAAAAAAAOA/AAAAAAAA4D8AAAAAAADgPwAAAAAAAOA/AAAAAAAA4D8AAAAAAADgPwAAAAAAAOA/AAAAAAAA4D8CAAAAjAAAAAEAAAAAAAAA7X0xDf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7X0xBv///wEAAAAAAAAAAAAAAAAAAAAAAAAAAAAAAAAAAAAAAAAAAP8AAAB/f38A5+bmA8zMzADAwP8Af39/AAAAAAAAAAAAAAAAAAAAAAAAAAAAIQAAABgAAAAUAAAAyTwAAGwFAADHPwAA4AcAABAAAAAmAAAACAAAAP//////////"/>
              </a:ext>
            </a:extLst>
          </p:cNvSpPr>
          <p:nvPr/>
        </p:nvSpPr>
        <p:spPr>
          <a:xfrm rot="20341036">
            <a:off x="9881235" y="881380"/>
            <a:ext cx="486410" cy="398780"/>
          </a:xfrm>
          <a:prstGeom prst="rightArrow">
            <a:avLst>
              <a:gd name="adj1" fmla="val 50000"/>
              <a:gd name="adj2" fmla="val 50064"/>
            </a:avLst>
          </a:prstGeom>
          <a:solidFill>
            <a:schemeClr val="accent2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IAAAAFAAAA/////wEAAAABAAAAAAAAAAAAAAAAAAAAAAAAAAcAAAD/////AQAAAAEAAAAAAAAAAAAAAAAAAAAAAAAA"/>
      </p:ext>
    </p:ext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311-5FC2-25B5-8CC8-A9E00D867AFC}" type="datetime1">
              <a:t>15.12.2022.</a:t>
            </a:fld>
            <a:endParaRPr lang="hr-hr" cap="none"/>
          </a:p>
        </p:txBody>
      </p:sp>
      <p:sp>
        <p:nvSpPr>
          <p:cNvPr id="3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792-DCC2-25B1-8CC8-2AE409867A7F}" type="slidenum">
              <a:rPr lang="hr-hr" cap="none"/>
              <a:t>100</a:t>
            </a:fld>
            <a:endParaRPr lang="hr-hr" cap="none"/>
          </a:p>
        </p:txBody>
      </p:sp>
      <p:pic>
        <p:nvPicPr>
          <p:cNvPr id="5" name="Picture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VCQAAAAAAAAAAAABkAAAAZAAAAAAAAAAjAAAABAAAAGQAAAAXAAAAFAAAAAAAAAAAAAAA/38AAP9/AAAAAAAACQAAAAQAAACZfCD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8mAAAAAAAAREUAAG8VAAAQAAAAJgAAAAgAAAD//////////w=="/>
              </a:ext>
            </a:extLst>
          </p:cNvPicPr>
          <p:nvPr/>
        </p:nvPicPr>
        <p:blipFill>
          <a:blip r:embed="rId2"/>
          <a:srcRect r="23250"/>
          <a:stretch>
            <a:fillRect/>
          </a:stretch>
        </p:blipFill>
        <p:spPr>
          <a:xfrm>
            <a:off x="6186805" y="0"/>
            <a:ext cx="5073015" cy="34842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FNf+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tFQAAWx0AABo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42335"/>
            <a:ext cx="4772025" cy="340169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dnFxAP///wg/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dnFxAP///wEAAAAAAAAAAAAAAAAAAAAAAAAAAAAAAAAAAAAAAAAAAAAAAAB/f38A5+bmA8zMzADAwP8Af39/AAAAAAAAAAAAAAAAAAAAAAAAAAAAIQAAABgAAAAUAAAAsjgAAKkNAAALSQAAkBYAABAgAAAmAAAACAAAAP//////////"/>
              </a:ext>
            </a:extLst>
          </p:cNvSpPr>
          <p:nvPr/>
        </p:nvSpPr>
        <p:spPr>
          <a:xfrm>
            <a:off x="9216390" y="2220595"/>
            <a:ext cx="2657475" cy="1447165"/>
          </a:xfrm>
          <a:prstGeom prst="rect">
            <a:avLst/>
          </a:prstGeom>
          <a:solidFill>
            <a:srgbClr val="767171">
              <a:alpha val="37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Đački dom Gospić 24.12.91.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Bruno Colnar,32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Stjepan Klić 34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Pavao Putrić 34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Goran Šimac 34</a:t>
            </a:r>
            <a:endParaRPr lang="hr-hr" sz="1400" cap="none">
              <a:solidFill>
                <a:schemeClr val="bg1"/>
              </a:solidFill>
            </a:endParaRPr>
          </a:p>
          <a:p>
            <a:pPr>
              <a:defRPr lang="sr-Latn-cs"/>
            </a:pPr>
            <a:endParaRPr lang="hr-hr" cap="none">
              <a:solidFill>
                <a:schemeClr val="bg1"/>
              </a:solidFill>
            </a:endParaRPr>
          </a:p>
        </p:txBody>
      </p:sp>
      <p:sp>
        <p:nvSpPr>
          <p:cNvPr id="8" name="TextBox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dnFxAP///wg4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dnFxAP///wEAAAAAAAAAAAAAAAAAAAAAAAAAAAAAAAAAAAAAAAAAAAAAAAB/f38A5+bmA8zMzADAwP8Af39/AAAAAAAAAAAAAAAAAAAAAAAAAAAAIQAAABgAAAAUAAAAAAAAAGgVAABtDwAAmhwAABAgAAAmAAAACAAAAP//////////"/>
              </a:ext>
            </a:extLst>
          </p:cNvSpPr>
          <p:nvPr/>
        </p:nvSpPr>
        <p:spPr>
          <a:xfrm>
            <a:off x="0" y="3479800"/>
            <a:ext cx="2507615" cy="1169670"/>
          </a:xfrm>
          <a:prstGeom prst="rect">
            <a:avLst/>
          </a:prstGeom>
          <a:solidFill>
            <a:srgbClr val="767171">
              <a:alpha val="44000"/>
            </a:srgb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Ibrišići /Perušić/ 19.01.1992.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Nevenko Grbac 29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Petar Horvat 37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Zvonimir Škerl 30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rgbClr val="FFFF00"/>
                </a:solidFill>
              </a:rPr>
              <a:t>Samir Terzić 23</a:t>
            </a:r>
            <a:endParaRPr lang="hr-hr" cap="none">
              <a:solidFill>
                <a:srgbClr val="FFFF00"/>
              </a:solidFill>
            </a:endParaRPr>
          </a:p>
        </p:txBody>
      </p:sp>
      <p:pic>
        <p:nvPicPr>
          <p:cNvPr id="9" name="Picture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OIf+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DyYAAGgV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6186805" cy="34798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0" name="TextBox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cwEAAG8BAABbHQAA7xQAABAgAAAmAAAACAAAAP//////////"/>
              </a:ext>
            </a:extLst>
          </p:cNvSpPr>
          <p:nvPr/>
        </p:nvSpPr>
        <p:spPr>
          <a:xfrm>
            <a:off x="235585" y="233045"/>
            <a:ext cx="4536440" cy="31699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Čanak 10.12.1991.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Miljenko Benaš , 35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Zlatko Liker 31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Franjo Matašić 45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Ivan Radica 23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Ivoslav Škaron 33</a:t>
            </a:r>
            <a:endParaRPr lang="hr-hr" sz="1400" cap="none">
              <a:solidFill>
                <a:schemeClr val="bg1"/>
              </a:solidFill>
            </a:endParaRPr>
          </a:p>
          <a:p>
            <a:pPr marL="742950" lvl="1" indent="-285750">
              <a:buFont typeface="Arial" pitchFamily="2" charset="-18"/>
              <a:buChar char="•"/>
              <a:defRPr lang="sr-Latn-cs"/>
            </a:pPr>
            <a:r>
              <a:rPr lang="hr-hr" sz="1400" b="1" cap="none">
                <a:solidFill>
                  <a:schemeClr val="bg1"/>
                </a:solidFill>
              </a:rPr>
              <a:t>Zarobljeni</a:t>
            </a:r>
            <a:r>
              <a:rPr lang="hr-hr" sz="1400" cap="none">
                <a:solidFill>
                  <a:schemeClr val="bg1"/>
                </a:solidFill>
              </a:rPr>
              <a:t> pripadnici saniteta 2.bojne 128.brigade:</a:t>
            </a:r>
          </a:p>
          <a:p>
            <a:pPr marL="1200150" lvl="2" indent="-285750">
              <a:buFont typeface="Arial" pitchFamily="2" charset="-18"/>
              <a:buChar char="•"/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Dr. Aldo Ivančić, </a:t>
            </a:r>
          </a:p>
          <a:p>
            <a:pPr marL="1200150" lvl="2" indent="-285750">
              <a:buFont typeface="Arial" pitchFamily="2" charset="-18"/>
              <a:buChar char="•"/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Nikša Karamatić, </a:t>
            </a:r>
          </a:p>
          <a:p>
            <a:pPr marL="1200150" lvl="2" indent="-285750">
              <a:buFont typeface="Arial" pitchFamily="2" charset="-18"/>
              <a:buChar char="•"/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Vlado Leoni, </a:t>
            </a:r>
          </a:p>
          <a:p>
            <a:pPr marL="1200150" lvl="2" indent="-285750">
              <a:buFont typeface="Arial" pitchFamily="2" charset="-18"/>
              <a:buChar char="•"/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Ante Čargonja i </a:t>
            </a:r>
          </a:p>
          <a:p>
            <a:pPr marL="1200150" lvl="2" indent="-285750">
              <a:buFont typeface="Arial" pitchFamily="2" charset="-18"/>
              <a:buChar char="•"/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Ranko Srok</a:t>
            </a:r>
          </a:p>
          <a:p>
            <a:pPr>
              <a:defRPr lang="sr-Latn-cs"/>
            </a:pPr>
            <a:endParaRPr lang="hr-hr" cap="none">
              <a:solidFill>
                <a:schemeClr val="bg1"/>
              </a:solidFill>
            </a:endParaRPr>
          </a:p>
        </p:txBody>
      </p:sp>
      <p:sp>
        <p:nvSpPr>
          <p:cNvPr id="11" name="TextBox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wiwAAHUXAACjRwAA+h8AABAgAAAmAAAACAAAAP//////////"/>
              </a:ext>
            </a:extLst>
          </p:cNvSpPr>
          <p:nvPr/>
        </p:nvSpPr>
        <p:spPr>
          <a:xfrm>
            <a:off x="7275830" y="3813175"/>
            <a:ext cx="4369435" cy="1384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800" b="1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JEZIVA ZIMA </a:t>
            </a:r>
          </a:p>
          <a:p>
            <a:pPr algn="ctr">
              <a:defRPr lang="sr-Latn-cs"/>
            </a:pPr>
            <a:r>
              <a:rPr lang="hr-hr" sz="2800" b="1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1991./1992.</a:t>
            </a:r>
          </a:p>
          <a:p>
            <a:pPr algn="ctr">
              <a:defRPr lang="sr-Latn-cs"/>
            </a:pPr>
            <a:r>
              <a:rPr lang="hr-hr" sz="2800" b="1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U SAMO 40 DANA </a:t>
            </a:r>
          </a:p>
        </p:txBody>
      </p:sp>
      <p:pic>
        <p:nvPicPr>
          <p:cNvPr id="12" name="Picture 1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ojTX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k1AACjHwAArz4AAIEq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8722995" y="5142865"/>
            <a:ext cx="1466850" cy="1766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uru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sdAABoFQAAtCsAADAq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4772025" y="3479800"/>
            <a:ext cx="2332355" cy="33782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en-us" cap="none"/>
          </a:p>
        </p:txBody>
      </p:sp>
      <p:sp>
        <p:nvSpPr>
          <p:cNvPr id="3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5B8-F6C2-25F3-8CC8-00A64B867A55}" type="datetime1">
              <a:t>15.12.2022.</a:t>
            </a:fld>
            <a:endParaRPr lang="hr-hr" cap="none"/>
          </a:p>
        </p:txBody>
      </p:sp>
      <p:sp>
        <p:nvSpPr>
          <p:cNvPr id="4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DF2-BCC2-25DB-8CC8-4A8E63867A1F}" type="slidenum">
              <a:rPr lang="hr-hr" cap="none"/>
              <a:t>101</a:t>
            </a:fld>
            <a:endParaRPr lang="hr-hr" cap="none"/>
          </a:p>
        </p:txBody>
      </p:sp>
      <p:pic>
        <p:nvPicPr>
          <p:cNvPr id="6" name="Content Placeholder 10" descr="3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2/9v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+Uo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87555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CD0-9EC2-25FA-8CC8-68AF42867A3D}" type="datetime1">
              <a:t>15.12.2022.</a:t>
            </a:fld>
            <a:endParaRPr lang="hr-hr" cap="none"/>
          </a:p>
        </p:txBody>
      </p:sp>
      <p:sp>
        <p:nvSpPr>
          <p:cNvPr id="3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D17-59C2-259B-8CC8-AFCE23867AFA}" type="slidenum">
              <a:rPr lang="hr-hr" cap="none"/>
              <a:t>102</a:t>
            </a:fld>
            <a:endParaRPr lang="hr-hr" cap="none"/>
          </a:p>
        </p:txBody>
      </p:sp>
      <p:pic>
        <p:nvPicPr>
          <p:cNvPr id="5" name="Picture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C/8H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zyY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08725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p/6GH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g0AACPCAAA/j0AAG0T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610600" y="1391285"/>
            <a:ext cx="1466850" cy="1766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TextBox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VywAAG0TAABQSgAANx4AABAgAAAmAAAACAAAAP//////////"/>
              </a:ext>
            </a:extLst>
          </p:cNvSpPr>
          <p:nvPr/>
        </p:nvSpPr>
        <p:spPr>
          <a:xfrm>
            <a:off x="7207885" y="3157855"/>
            <a:ext cx="4872355" cy="17538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cap="none"/>
              <a:t>128. brigada odlikovana je Redom Nikole Šubića Zrinskog za iskazano junaštvo njezinih pripadnika u Domovinskom ratu. </a:t>
            </a:r>
          </a:p>
          <a:p>
            <a:pPr>
              <a:defRPr lang="sr-Latn-cs"/>
            </a:pPr>
            <a:r>
              <a:rPr lang="hr-hr" cap="none"/>
              <a:t>Tadašnji načelnik Glavnog stožera HV, general Drago Lovrić postavlja plamenac predsjednika Republike na ratnu zastavu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sAQAAPEEAABhJQAAGQ0AABAAAAAmAAAACAAAAD0gAAAAAAAA"/>
              </a:ext>
            </a:extLst>
          </p:cNvSpPr>
          <p:nvPr>
            <p:ph type="title"/>
          </p:nvPr>
        </p:nvSpPr>
        <p:spPr>
          <a:xfrm>
            <a:off x="762000" y="803275"/>
            <a:ext cx="5314315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 dirty="0" err="1">
                <a:solidFill>
                  <a:schemeClr val="bg1"/>
                </a:solidFill>
              </a:rPr>
              <a:t>Slava</a:t>
            </a:r>
            <a:r>
              <a:rPr lang="en-us" cap="none" dirty="0">
                <a:solidFill>
                  <a:schemeClr val="bg1"/>
                </a:solidFill>
              </a:rPr>
              <a:t> </a:t>
            </a:r>
            <a:r>
              <a:rPr lang="en-us" cap="none" dirty="0" err="1">
                <a:solidFill>
                  <a:schemeClr val="bg1"/>
                </a:solidFill>
              </a:rPr>
              <a:t>im</a:t>
            </a:r>
            <a:r>
              <a:rPr lang="en-us" cap="none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sAQAAAUOAAB/KAAAySIAABAAAAAmAAAACAAAAD0gAAAAAAAA"/>
              </a:ext>
            </a:extLst>
          </p:cNvSpPr>
          <p:nvPr>
            <p:ph type="body" idx="1"/>
          </p:nvPr>
        </p:nvSpPr>
        <p:spPr>
          <a:xfrm>
            <a:off x="762000" y="2279015"/>
            <a:ext cx="5821045" cy="33756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3300" cap="none">
                <a:solidFill>
                  <a:schemeClr val="bg1"/>
                </a:solidFill>
              </a:rPr>
              <a:t>U postrojbama PGŽ</a:t>
            </a:r>
            <a:r>
              <a:rPr lang="hr-hr" sz="3300" cap="none">
                <a:solidFill>
                  <a:schemeClr val="bg1"/>
                </a:solidFill>
              </a:rPr>
              <a:t>:</a:t>
            </a:r>
            <a:r>
              <a:rPr lang="en-us" sz="3300" cap="none">
                <a:solidFill>
                  <a:schemeClr val="bg1"/>
                </a:solidFill>
              </a:rPr>
              <a:t> </a:t>
            </a:r>
            <a:endParaRPr lang="hr-hr" sz="3300" cap="none">
              <a:solidFill>
                <a:schemeClr val="bg1"/>
              </a:solidFill>
            </a:endParaRPr>
          </a:p>
          <a:p>
            <a:pPr lvl="1">
              <a:defRPr lang="sr-Latn-cs"/>
            </a:pPr>
            <a:r>
              <a:rPr lang="hr-hr" cap="none">
                <a:solidFill>
                  <a:schemeClr val="bg1"/>
                </a:solidFill>
              </a:rPr>
              <a:t>32 000 sudjelovalo u Domovinskom ratu</a:t>
            </a:r>
          </a:p>
          <a:p>
            <a:pPr lvl="1">
              <a:defRPr lang="sr-Latn-cs"/>
            </a:pPr>
            <a:r>
              <a:rPr lang="hr-hr" cap="none">
                <a:solidFill>
                  <a:schemeClr val="bg1"/>
                </a:solidFill>
              </a:rPr>
              <a:t>222</a:t>
            </a:r>
            <a:r>
              <a:rPr lang="en-us" cap="none">
                <a:solidFill>
                  <a:schemeClr val="bg1"/>
                </a:solidFill>
              </a:rPr>
              <a:t> </a:t>
            </a:r>
            <a:r>
              <a:rPr lang="hr-hr" cap="none">
                <a:solidFill>
                  <a:schemeClr val="bg1"/>
                </a:solidFill>
              </a:rPr>
              <a:t>poginulo</a:t>
            </a:r>
          </a:p>
          <a:p>
            <a:pPr lvl="1">
              <a:defRPr lang="sr-Latn-cs"/>
            </a:pPr>
            <a:r>
              <a:rPr lang="en-us" cap="none">
                <a:solidFill>
                  <a:schemeClr val="bg1"/>
                </a:solidFill>
              </a:rPr>
              <a:t>700 invalida </a:t>
            </a:r>
            <a:endParaRPr lang="hr-hr" cap="none">
              <a:solidFill>
                <a:schemeClr val="bg1"/>
              </a:solidFill>
            </a:endParaRPr>
          </a:p>
          <a:p>
            <a:pPr lvl="1">
              <a:defRPr lang="sr-Latn-cs"/>
            </a:pPr>
            <a:r>
              <a:rPr lang="en-us" cap="none">
                <a:solidFill>
                  <a:schemeClr val="bg1"/>
                </a:solidFill>
              </a:rPr>
              <a:t>140 djece kojima su jedan ili oba roditelja poginula u ratu.</a:t>
            </a:r>
          </a:p>
          <a:p>
            <a:pPr lvl="1">
              <a:defRPr lang="sr-Latn-cs"/>
            </a:pPr>
            <a:r>
              <a:rPr lang="en-us" cap="none">
                <a:solidFill>
                  <a:schemeClr val="bg1"/>
                </a:solidFill>
              </a:rPr>
              <a:t>Odaziv između 95 i 98 posto</a:t>
            </a:r>
          </a:p>
          <a:p>
            <a:pPr marL="0" indent="0">
              <a:buNone/>
              <a:defRPr lang="sr-Latn-cs"/>
            </a:pPr>
            <a:endParaRPr lang="en-us" sz="3200" cap="none">
              <a:solidFill>
                <a:schemeClr val="bg1"/>
              </a:solidFill>
            </a:endParaRP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B6D-23C2-25DD-8CC8-D58865867A80}" type="datetime1">
              <a:t>15.12.2022.</a:t>
            </a:fld>
            <a:endParaRPr lang="hr-hr" cap="none"/>
          </a:p>
        </p:txBody>
      </p:sp>
      <p:sp>
        <p:nvSpPr>
          <p:cNvPr id="6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029-67C2-25C6-8CC8-91937E867AC4}" type="slidenum">
              <a:rPr lang="hr-hr" cap="none"/>
              <a:t>103</a:t>
            </a:fld>
            <a:endParaRPr lang="hr-hr" cap="none"/>
          </a:p>
        </p:txBody>
      </p:sp>
      <p:pic>
        <p:nvPicPr>
          <p:cNvPr id="1026" name="Picture 2" descr="DAMIR KRSTIČEVIĆ - str. 14 | Večernji.hr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8" t="10143" r="12534" b="415"/>
          <a:stretch/>
        </p:blipFill>
        <p:spPr bwMode="auto">
          <a:xfrm>
            <a:off x="7297094" y="391609"/>
            <a:ext cx="3992578" cy="614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Presentation5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wIAAF4fAACuSQAAZiYAABAAAAAmAAAACAAAAIGgAAAAAAAA"/>
              </a:ext>
            </a:extLst>
          </p:cNvSpPr>
          <p:nvPr>
            <p:ph type="title"/>
          </p:nvPr>
        </p:nvSpPr>
        <p:spPr>
          <a:xfrm>
            <a:off x="415925" y="5099050"/>
            <a:ext cx="11561445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sr-Latn-cs" sz="2400" cap="none">
                <a:solidFill>
                  <a:srgbClr val="F2F2F2"/>
                </a:solidFill>
                <a:latin typeface="Archivo Black" pitchFamily="2" charset="0"/>
                <a:ea typeface="Calibri Light" pitchFamily="2" charset="-18"/>
                <a:cs typeface="Calibri Light" pitchFamily="2" charset="-18"/>
              </a:rPr>
              <a:t>Nažalost, za mnoge je cijena pobjede bila neizdrživo bolna i visoka</a:t>
            </a:r>
          </a:p>
        </p:txBody>
      </p:sp>
      <p:pic>
        <p:nvPicPr>
          <p:cNvPr id="4" name="Content Placeholder 11" descr="SERGIO ŠIMAC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DIAAAAAQAAACMAAAAjAAAAIwAAAB4AAAAAAAAAZAAAAGQAAAAAAAAAZAAAAGQAAAAVAAAAYAAAAAAAAAAAAAAADwAAACADAAAAAAAAAAAAAAEAAACgMgAAVgcAAKr4//8BAAAAf39/AAEAAABkAAAAAAAAABQAAABAHwAAAAAAACYAAAAAAAAAwOD//wAAAAAmAAAAZAAAABYAAABMAAAAAQAAAAAAAAAEAAAAAAAAAAEAAAAAAAAAPQAAADkAAAA5AAAAZAAAAGQAAAAAAAAAy8vLAD0AAAA5AAAAOQAAAGQAAABkAAAAAAAAAAcAAAA4AAAAAAAAAAAAAAAAAAAA////AAAAAAAAAAAAAAAAAAAAAAAAAAAAAAAAAAAAAABkAAAAZAAAAAAAAAAjAAAABAAAAGQAAAAXAAAAFAAAAAAAAAAAAAAA/38AAP9/AAAAAAAACQAAAAQAAACriyf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AAAAADLy8sAwMD/AH9/fwAAAAAAAAAAAAAAAAD///8AAAAAACEAAAAYAAAAFAAAACA4AAD4DAAAT0IAAOAaAAAQAAAAJgAAAAgAAAABgQAAgP/BAQ=="/>
              </a:ext>
            </a:extLst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9123680" y="2108200"/>
            <a:ext cx="1655445" cy="2260600"/>
          </a:xfrm>
          <a:prstGeom prst="rect">
            <a:avLst/>
          </a:prstGeom>
          <a:ln w="1270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12700" dist="51187" dir="2700000" algn="ctr">
              <a:srgbClr val="000000">
                <a:alpha val="39000"/>
              </a:srgbClr>
            </a:outerShdw>
          </a:effectLst>
        </p:spPr>
      </p:pic>
      <p:pic>
        <p:nvPicPr>
          <p:cNvPr id="5" name="Picture 12" descr="9 Goran Šimac (1957-1991)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DIAAAAAQAAACMAAAAjAAAAIwAAAB4AAAAAAAAAZAAAAGQAAAAAAAAAZAAAAGQAAAAVAAAAYAAAAAAAAAAAAAAADwAAACADAAAAAAAAAAAAAAEAAACgMgAAVgcAAKr4//8BAAAAf39/AAEAAABkAAAAAAAAABQAAABAHwAAAAAAACYAAAAAAAAAwOD//wAAAAAmAAAAZAAAABYAAABMAAAAAQAAAAAAAAAEAAAAAAAAAAEAAAAAAAAAPQAAADkAAAA5AAAAZAAAAGQAAAAAAAAAy8vLAD0AAAA5AAAAOQAAAGQAAABkAAAAAAAAAAcAAAA4AAAAAAAAAAAAAAAAAAAA////AAAAAAAAAAAAAAAAAAAAAAAAAAAAAAAAAAAAAABkAAAAZAAAAAAAAAAjAAAABAAAAGQAAAAXAAAAFAAAAAAAAAAAAAAA/38AAP9/AAAAAAAACQAAAAQAAACLYhL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AAAAADLy8sAwMD/AH9/fwAAAAAAAAAAAAAAAAD///8AAAAAACEAAAAYAAAAFAAAAEgrAAD4DAAAeDUAAAob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035800" y="2108200"/>
            <a:ext cx="1656080" cy="2287270"/>
          </a:xfrm>
          <a:prstGeom prst="rect">
            <a:avLst/>
          </a:prstGeom>
          <a:noFill/>
          <a:ln w="1270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12700" dist="51187" dir="2700000" algn="ctr">
              <a:srgbClr val="000000">
                <a:alpha val="39000"/>
              </a:srgbClr>
            </a:outerShdw>
          </a:effectLst>
        </p:spPr>
      </p:pic>
      <p:sp>
        <p:nvSpPr>
          <p:cNvPr id="6" name="Straight Connector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g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l4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TIAAJoXAAB4NQAAIxsAABAAAAAmAAAACAAAAP//////////"/>
              </a:ext>
            </a:extLst>
          </p:cNvSpPr>
          <p:nvPr/>
        </p:nvSpPr>
        <p:spPr>
          <a:xfrm rot="5400000" flipH="1" flipV="1">
            <a:off x="8152130" y="3871595"/>
            <a:ext cx="574675" cy="504825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Straight Connector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g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l4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Nz8AACcXAABPQgAAsxoAABAAAAAmAAAACAAAAP//////////"/>
              </a:ext>
            </a:extLst>
          </p:cNvSpPr>
          <p:nvPr/>
        </p:nvSpPr>
        <p:spPr>
          <a:xfrm rot="5400000" flipH="1" flipV="1">
            <a:off x="10239375" y="3800475"/>
            <a:ext cx="576580" cy="502920"/>
          </a:xfrm>
          <a:prstGeom prst="line">
            <a:avLst/>
          </a:prstGeom>
          <a:noFill/>
          <a:ln w="762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sp>
      <p:sp>
        <p:nvSpPr>
          <p:cNvPr id="8" name="Date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99E-D0C2-25CF-8CC8-269A77867A73}" type="datetime1">
              <a:t>15.12.2022.</a:t>
            </a:fld>
            <a:endParaRPr lang="hr-hr" cap="none"/>
          </a:p>
        </p:txBody>
      </p:sp>
      <p:sp>
        <p:nvSpPr>
          <p:cNvPr id="9" name="Slide Number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EA9-E7C2-2598-8CC8-11CD20867A44}" type="slidenum">
              <a:rPr lang="hr-hr" cap="none"/>
              <a:t>104</a:t>
            </a:fld>
            <a:endParaRPr lang="hr-hr" cap="none"/>
          </a:p>
        </p:txBody>
      </p:sp>
      <p:sp>
        <p:nvSpPr>
          <p:cNvPr id="10" name="Footer Placeholder 10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11" name="TextBox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jSsAAHEbAADoNQAASB4AABAgAAAmAAAACAAAAP//////////"/>
              </a:ext>
            </a:extLst>
          </p:cNvSpPr>
          <p:nvPr/>
        </p:nvSpPr>
        <p:spPr>
          <a:xfrm>
            <a:off x="7079615" y="4460875"/>
            <a:ext cx="168338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1200" cap="none">
                <a:solidFill>
                  <a:schemeClr val="bg1"/>
                </a:solidFill>
              </a:rPr>
              <a:t>Goran Šimac  </a:t>
            </a:r>
          </a:p>
          <a:p>
            <a:pPr algn="ctr">
              <a:defRPr lang="sr-Latn-cs"/>
            </a:pPr>
            <a:r>
              <a:rPr lang="hr-hr" sz="1200" cap="none">
                <a:solidFill>
                  <a:schemeClr val="bg1"/>
                </a:solidFill>
              </a:rPr>
              <a:t>(1957.-1991.)</a:t>
            </a:r>
          </a:p>
        </p:txBody>
      </p:sp>
      <p:sp>
        <p:nvSpPr>
          <p:cNvPr id="12" name="TextBox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yDcAAIcbAAAjQgAAXh4AABAgAAAmAAAACAAAAP//////////"/>
              </a:ext>
            </a:extLst>
          </p:cNvSpPr>
          <p:nvPr/>
        </p:nvSpPr>
        <p:spPr>
          <a:xfrm>
            <a:off x="9067800" y="4474845"/>
            <a:ext cx="1683385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1200" cap="none">
                <a:solidFill>
                  <a:schemeClr val="bg1"/>
                </a:solidFill>
              </a:rPr>
              <a:t>Sergio Šimac </a:t>
            </a:r>
          </a:p>
          <a:p>
            <a:pPr algn="ctr">
              <a:defRPr lang="sr-Latn-cs"/>
            </a:pPr>
            <a:r>
              <a:rPr lang="hr-hr" sz="1200" cap="none">
                <a:solidFill>
                  <a:schemeClr val="bg1"/>
                </a:solidFill>
              </a:rPr>
              <a:t>(1971. -1995.)</a:t>
            </a:r>
          </a:p>
        </p:txBody>
      </p:sp>
      <p:pic>
        <p:nvPicPr>
          <p:cNvPr id="13" name="Picture 14" descr="CD oznaka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tix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8lAABvBgAAHS4AAFsQ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6156325" y="1045845"/>
            <a:ext cx="1339850" cy="16129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6" descr="Presentation6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uru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I/AACsBwAAQEcAAOkP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10242550" y="1247140"/>
            <a:ext cx="1339850" cy="13392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 descr="gotovina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pQIAAK8CAACzBAAA7QkAAAAAAABkAAAAZAAAAAAAAAAjAAAABAAAAGQAAAAXAAAAFAAAAAAAAAAAAAAA/38AAP9/AAAAAAAACQAAAAQAAAD/uru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Ca////AEsAAIku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l="6770" t="6870" r="12030" b="25410"/>
          <a:stretch>
            <a:fillRect/>
          </a:stretch>
        </p:blipFill>
        <p:spPr>
          <a:xfrm>
            <a:off x="0" y="-64770"/>
            <a:ext cx="12192000" cy="7629525"/>
          </a:xfrm>
          <a:prstGeom prst="rect">
            <a:avLst/>
          </a:prstGeom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P///wAe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///wAAAAACAAAAAgAAAADAwP8Af39/AAAAAAAAAAAAAAAAAAAAAAAAAAAAIQAAABgAAAAUAAAACzcAAPIeAACISgAAGicAABAAAAAmAAAACAAAAIGhAAD//+H/"/>
              </a:ext>
            </a:extLst>
          </p:cNvSpPr>
          <p:nvPr>
            <p:ph type="title"/>
          </p:nvPr>
        </p:nvSpPr>
        <p:spPr>
          <a:xfrm>
            <a:off x="8947785" y="5030470"/>
            <a:ext cx="3168015" cy="13258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 cap="none">
                <a:solidFill>
                  <a:srgbClr val="FFFFFF"/>
                </a:solidFill>
                <a:latin typeface="Calibri" pitchFamily="2" charset="-18"/>
                <a:ea typeface="Calibri Light" pitchFamily="2" charset="-18"/>
                <a:cs typeface="Calibri Light" pitchFamily="2" charset="-18"/>
              </a:defRPr>
            </a:pPr>
            <a:r>
              <a:rPr lang="sr-Latn-cs" sz="1600" b="1" cap="none">
                <a:solidFill>
                  <a:schemeClr val="bg1"/>
                </a:solidFill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 17.11.2012.</a:t>
            </a:r>
            <a:r>
              <a:t/>
            </a:r>
            <a:br/>
            <a:r>
              <a:rPr lang="sr-Latn-cs" sz="1600" b="1" cap="none">
                <a:solidFill>
                  <a:schemeClr val="bg1"/>
                </a:solidFill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General Ante Gotovina: „Rat je završio, okrenimo se budućnosti“</a:t>
            </a:r>
          </a:p>
        </p:txBody>
      </p:sp>
      <p:sp>
        <p:nvSpPr>
          <p:cNvPr id="4" name="Date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41B-55C2-2582-8CC8-A3D73A867AF6}" type="datetime1">
              <a:t>15.12.2022.</a:t>
            </a:fld>
            <a:endParaRPr lang="hr-hr" cap="none"/>
          </a:p>
        </p:txBody>
      </p:sp>
      <p:sp>
        <p:nvSpPr>
          <p:cNvPr id="5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556-18C2-25C3-8CC8-EE967B867ABB}" type="slidenum">
              <a:rPr lang="hr-hr" cap="none"/>
              <a:t>105</a:t>
            </a:fld>
            <a:endParaRPr lang="hr-hr" cap="none"/>
          </a:p>
        </p:txBody>
      </p:sp>
      <p:sp>
        <p:nvSpPr>
          <p:cNvPr id="6" name="Foot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hyYAADYFAADySQAAmycAABAAAAAmAAAACAAAAAEAAAAAAAAA"/>
              </a:ext>
            </a:extLst>
          </p:cNvSpPr>
          <p:nvPr>
            <p:ph type="body" idx="1"/>
          </p:nvPr>
        </p:nvSpPr>
        <p:spPr>
          <a:xfrm>
            <a:off x="6263005" y="847090"/>
            <a:ext cx="5757545" cy="5591175"/>
          </a:xfrm>
        </p:spPr>
        <p:txBody>
          <a:bodyPr/>
          <a:lstStyle/>
          <a:p>
            <a:pPr>
              <a:defRPr lang="sr-Latn-cs"/>
            </a:pPr>
            <a:r>
              <a:rPr lang="hr-hr" sz="1600" cap="none"/>
              <a:t>21000 poginulih:</a:t>
            </a:r>
          </a:p>
          <a:p>
            <a:pPr lvl="1">
              <a:defRPr lang="sr-Latn-cs"/>
            </a:pPr>
            <a:r>
              <a:rPr lang="vi-vn" sz="1200" cap="none"/>
              <a:t>13.583 na hrvatskoj strani (uključujući nestale) </a:t>
            </a:r>
            <a:endParaRPr lang="hr-hr" sz="1200" cap="none"/>
          </a:p>
          <a:p>
            <a:pPr lvl="1">
              <a:defRPr lang="sr-Latn-cs"/>
            </a:pPr>
            <a:r>
              <a:rPr lang="vi-vn" sz="1200" cap="none"/>
              <a:t>7.947 na srpskoj strani</a:t>
            </a:r>
            <a:r>
              <a:rPr lang="hr-hr" sz="1200" cap="none"/>
              <a:t>/</a:t>
            </a:r>
            <a:r>
              <a:rPr lang="vi-vn" sz="1200" cap="none"/>
              <a:t>6.760 u "Krajini“</a:t>
            </a:r>
            <a:r>
              <a:rPr lang="hr-hr" sz="1200" cap="none"/>
              <a:t>/</a:t>
            </a:r>
            <a:r>
              <a:rPr lang="vi-vn" sz="1200" cap="none"/>
              <a:t> te 1.279 vojnika JNA</a:t>
            </a:r>
            <a:r>
              <a:rPr lang="hr-hr" sz="1200" cap="none"/>
              <a:t> /prema Beogradskim podacima/</a:t>
            </a:r>
          </a:p>
          <a:p>
            <a:pPr>
              <a:defRPr lang="sr-Latn-cs"/>
            </a:pPr>
            <a:r>
              <a:rPr lang="vi-vn" sz="1600" cap="none"/>
              <a:t>Ratom i ratnim razaranjem bilo je obuhvaćeno </a:t>
            </a:r>
            <a:endParaRPr lang="hr-hr" sz="1600" cap="none"/>
          </a:p>
          <a:p>
            <a:pPr lvl="1">
              <a:defRPr lang="sr-Latn-cs"/>
            </a:pPr>
            <a:r>
              <a:rPr lang="vi-vn" sz="1200" cap="none"/>
              <a:t>54% hrvatskog teritorija</a:t>
            </a:r>
            <a:endParaRPr lang="hr-hr" sz="1200" cap="none"/>
          </a:p>
          <a:p>
            <a:pPr lvl="1">
              <a:defRPr lang="sr-Latn-cs"/>
            </a:pPr>
            <a:r>
              <a:rPr lang="vi-vn" sz="1200" cap="none"/>
              <a:t>36% hrvatskog stanovništva. </a:t>
            </a:r>
            <a:endParaRPr lang="hr-hr" sz="1200" cap="none"/>
          </a:p>
          <a:p>
            <a:pPr lvl="1">
              <a:defRPr lang="sr-Latn-cs"/>
            </a:pPr>
            <a:r>
              <a:rPr lang="vi-vn" sz="1200" cap="none"/>
              <a:t>Pod okupacijom se našlo 14.760 km2 ili 26% hrvatskog teritorija. </a:t>
            </a:r>
            <a:endParaRPr lang="hr-hr" sz="1200" cap="none"/>
          </a:p>
          <a:p>
            <a:pPr>
              <a:defRPr lang="sr-Latn-cs"/>
            </a:pPr>
            <a:r>
              <a:rPr lang="vi-vn" sz="1600" cap="none"/>
              <a:t>U prosincu 1991. godine u Hrvatskoj je bilo </a:t>
            </a:r>
            <a:endParaRPr lang="hr-hr" sz="1600" cap="none"/>
          </a:p>
          <a:p>
            <a:pPr lvl="1">
              <a:defRPr lang="sr-Latn-cs"/>
            </a:pPr>
            <a:r>
              <a:rPr lang="vi-vn" sz="1200" cap="none"/>
              <a:t>oko 550.000 prognanika i izbjeglica, </a:t>
            </a:r>
            <a:endParaRPr lang="hr-hr" sz="1200" cap="none"/>
          </a:p>
          <a:p>
            <a:pPr lvl="1">
              <a:defRPr lang="sr-Latn-cs"/>
            </a:pPr>
            <a:r>
              <a:rPr lang="vi-vn" sz="1200" cap="none"/>
              <a:t>150.000 ljudi bilo u izbjeglištvu u inozemstvu.</a:t>
            </a:r>
            <a:endParaRPr lang="hr-hr" sz="1200" cap="none"/>
          </a:p>
          <a:p>
            <a:pPr>
              <a:defRPr lang="sr-Latn-cs"/>
            </a:pPr>
            <a:r>
              <a:rPr lang="vi-vn" sz="1600" cap="none"/>
              <a:t>Prema podacima Državne revizije za popis i procjenu ratne štete izravna ratna šteta u Hrvatskoj u razdoblju 1990.–1999. godine iznosila je 236.431.568.000 kuna ili </a:t>
            </a:r>
            <a:r>
              <a:rPr lang="hr-hr" sz="1600" u="sng" cap="none">
                <a:solidFill>
                  <a:srgbClr val="FF0000"/>
                </a:solidFill>
              </a:rPr>
              <a:t>OKO 31,5 MILIJARDI EURA.</a:t>
            </a:r>
            <a:r>
              <a:t/>
            </a:r>
            <a:br/>
            <a:endParaRPr lang="hr-hr" sz="1600" cap="none"/>
          </a:p>
          <a:p>
            <a:pPr>
              <a:defRPr lang="sr-Latn-cs"/>
            </a:pPr>
            <a:r>
              <a:rPr lang="vi-vn" sz="1600" cap="none"/>
              <a:t>uništeno je </a:t>
            </a:r>
            <a:endParaRPr lang="hr-hr" sz="1600" cap="none"/>
          </a:p>
          <a:p>
            <a:pPr lvl="1">
              <a:defRPr lang="sr-Latn-cs"/>
            </a:pPr>
            <a:r>
              <a:rPr lang="vi-vn" sz="1200" cap="none"/>
              <a:t>180,000 domova, </a:t>
            </a:r>
            <a:endParaRPr lang="hr-hr" sz="1200" cap="none"/>
          </a:p>
          <a:p>
            <a:pPr lvl="1">
              <a:defRPr lang="sr-Latn-cs"/>
            </a:pPr>
            <a:r>
              <a:rPr lang="vi-vn" sz="1200" cap="none"/>
              <a:t>25 % hrvatske ekonomije  </a:t>
            </a:r>
            <a:r>
              <a:t/>
            </a:r>
            <a:br/>
            <a:endParaRPr lang="hr-hr" sz="1200" cap="none"/>
          </a:p>
          <a:p>
            <a:pPr marL="0" indent="0">
              <a:buNone/>
              <a:defRPr lang="sr-Latn-cs"/>
            </a:pPr>
            <a:endParaRPr lang="hr-hr" sz="1600" cap="none"/>
          </a:p>
          <a:p>
            <a:pPr>
              <a:defRPr lang="sr-Latn-cs"/>
            </a:pPr>
            <a:endParaRPr lang="hr-hr" sz="1600" cap="none"/>
          </a:p>
        </p:txBody>
      </p:sp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RsAAAAAAABpPwAAtwUAABAAAAAmAAAACAAAAAEAAAAAAAAA"/>
              </a:ext>
            </a:extLst>
          </p:cNvSpPr>
          <p:nvPr>
            <p:ph type="title"/>
          </p:nvPr>
        </p:nvSpPr>
        <p:spPr>
          <a:xfrm>
            <a:off x="4511675" y="0"/>
            <a:ext cx="5796280" cy="92900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UMJESTO ZAKLJUČKA</a:t>
            </a:r>
          </a:p>
        </p:txBody>
      </p:sp>
      <p:pic>
        <p:nvPicPr>
          <p:cNvPr id="4" name="Picture 7" descr="krput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D/uru7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MsDAADlFAAAtyMAADgn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6585" y="3396615"/>
            <a:ext cx="5189220" cy="297878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5" name="Picture 6" descr="1992.-3-020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DC/8HC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P0BAAA1AQAAMxIAAIcZ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23215" y="196215"/>
            <a:ext cx="2635250" cy="395351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6" name="Date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AE5-ABC2-25EC-8CC8-5DB954867A08}" type="datetime1">
              <a:t>15.12.2022.</a:t>
            </a:fld>
            <a:endParaRPr lang="hr-hr" cap="none"/>
          </a:p>
        </p:txBody>
      </p:sp>
      <p:sp>
        <p:nvSpPr>
          <p:cNvPr id="7" name="Slide Numb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CA7-E9C2-25DA-8CC8-1F8F62867A4A}" type="slidenum">
              <a:rPr lang="hr-hr" cap="none"/>
              <a:t>106</a:t>
            </a:fld>
            <a:endParaRPr lang="hr-hr" cap="none"/>
          </a:p>
        </p:txBody>
      </p:sp>
      <p:sp>
        <p:nvSpPr>
          <p:cNvPr id="8" name="Footer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9" name="Rounded Rectangle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AAAAAAgkAAAASwAAPycAABAAAAAmAAAACAAAAP//////////"/>
              </a:ext>
            </a:extLst>
          </p:cNvSpPr>
          <p:nvPr/>
        </p:nvSpPr>
        <p:spPr>
          <a:xfrm>
            <a:off x="0" y="5857240"/>
            <a:ext cx="12192000" cy="52260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2" charset="-18"/>
                <a:ea typeface="Calibri" pitchFamily="2" charset="-18"/>
                <a:cs typeface="Calibri" pitchFamily="2" charset="-18"/>
              </a:rPr>
              <a:t>Niti jedan hrvatski vojnik nikad nije kročio na teritorij Srbije</a:t>
            </a:r>
            <a:endParaRPr lang="hr-hr" cap="none">
              <a:solidFill>
                <a:schemeClr val="bg1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Arial Black" pitchFamily="2" charset="-18"/>
              <a:ea typeface="Calibri" pitchFamily="2" charset="-18"/>
              <a:cs typeface="Calibri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BwIAAHkCAACdHQAAbCgAABAAAAAmAAAACAAAAAEgAAAAAAAA"/>
              </a:ext>
            </a:extLst>
          </p:cNvSpPr>
          <p:nvPr>
            <p:ph type="title"/>
          </p:nvPr>
        </p:nvSpPr>
        <p:spPr>
          <a:xfrm>
            <a:off x="329565" y="401955"/>
            <a:ext cx="4484370" cy="61690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hr-hr" sz="2800" b="1" cap="none"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Rat je ružna stvar ali ne i najružnija.</a:t>
            </a:r>
            <a:r>
              <a:t/>
            </a:r>
            <a:br/>
            <a:r>
              <a:rPr lang="hr-hr" sz="2800" b="1" cap="none"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Degradirani moral i patriotizam na nivou razmišljanja da za ništa nije vrijedilo ratovati i žrtvovati se je daleko ružnija stvar.</a:t>
            </a:r>
            <a:r>
              <a:t/>
            </a:r>
            <a:br/>
            <a:r>
              <a:t/>
            </a:r>
            <a:br/>
            <a:r>
              <a:rPr lang="hr-hr" sz="1800" b="1" cap="none"/>
              <a:t>John Stuart Mill</a:t>
            </a:r>
            <a:endParaRPr lang="hr-hr" sz="3600" b="1" cap="none"/>
          </a:p>
        </p:txBody>
      </p:sp>
      <p:sp>
        <p:nvSpPr>
          <p:cNvPr id="3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0D2-9CC2-25B6-8CC8-6AE30E867A3F}" type="datetime1">
              <a:t>15.12.2022.</a:t>
            </a:fld>
            <a:endParaRPr lang="hr-hr" cap="none"/>
          </a:p>
        </p:txBody>
      </p:sp>
      <p:sp>
        <p:nvSpPr>
          <p:cNvPr id="4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603-4DC2-25B0-8CC8-BBE508867AEE}" type="slidenum">
              <a:rPr lang="hr-hr" cap="none"/>
              <a:t>107</a:t>
            </a:fld>
            <a:endParaRPr lang="hr-hr" cap="none"/>
          </a:p>
        </p:txBody>
      </p:sp>
      <p:pic>
        <p:nvPicPr>
          <p:cNvPr id="6" name="Content Placeholder 8" descr="Ratna 4.TIF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A8AAAAAQAAACMAAAAjAAAAIwAAAB4AAAAAAAAAZAAAAGQAAAAAAAAAZAAAAGQAAAAVAAAAYAAAAAAAAAAAAAAADwAAACADAAAAAAAAAAAAAAEAAACgMgAAVgcAAKr4//8BAAAAf39/AAEAAABkAAAAAAAAABQAAABAHwAAAAAAACYAAAAAAAAAwOD//wAAAAAmAAAAZAAAABYAAABMAAAAAQAAAAAAAAAAAAAAAAAAAAEAAAAAAAAAOQAAACoAAAAqAAAAZAAAAGQAAAAAAAAAy8vLADkAAAAqAAAAKgAAAGQAAABkAAAAAAAAAAcAAAA4AAAAAAAAAAAAAAAAAAAA////AAAAAAAAAAAAAAAAAAAAAAAAAAAAAAAAAAAAAABkAAAAZAAAAAAAAAAjAAAABAAAAGQAAAAXAAAAFAAAAAAAAAAAAAAA/38AAP9/AAAAAAAACQAAAAQAAADC/8HCHgAAAGgAAAAAAAAAAAAAAAAAAAAAAAAAAAAAABAnAAAQJwAAAAAAAAAAAAAAAAAAAAAAAAAAAAAAAAAAAAAAAAAAAABQAA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Af39/AAAAAADLy8sAwMD/AH9/fwAAAAAAAAAAAAAAAAD///8AAAAAACEAAAAYAAAAFAAAAJcfAABUBgAATEkAAAcjAAAQAAAAJgAAAAgAAAABgQAAgP/BAQ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135245" y="1028700"/>
            <a:ext cx="6779895" cy="4665345"/>
          </a:xfrm>
          <a:prstGeom prst="rect">
            <a:avLst/>
          </a:prstGeom>
          <a:ln w="381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>
            <a:outerShdw blurRad="50800" dist="37717" dir="2700000" algn="tl">
              <a:srgbClr val="000000">
                <a:alpha val="43000"/>
              </a:srgbClr>
            </a:outerShdw>
          </a:effectLst>
        </p:spPr>
      </p:pic>
      <p:sp>
        <p:nvSpPr>
          <p:cNvPr id="7" name="Pravokutnik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EyQAAHsbAADdRQAATCIAABAgAAAmAAAACAAAAP//////////"/>
              </a:ext>
            </a:extLst>
          </p:cNvSpPr>
          <p:nvPr/>
        </p:nvSpPr>
        <p:spPr>
          <a:xfrm>
            <a:off x="5864225" y="4467225"/>
            <a:ext cx="5492750" cy="1108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66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Hvala na pažnji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EAAAAFAAAAAAAAAAEAAAABAAAAAAAAAAAAAAAAAAAAAAAAAA=="/>
      </p:ext>
    </p:ext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bNirk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wMAAKIEAAA0JgAAxCcAABAAAAAmAAAACAAAAL0gAAAAAAAA"/>
              </a:ext>
            </a:extLst>
          </p:cNvSpPr>
          <p:nvPr>
            <p:ph type="title"/>
          </p:nvPr>
        </p:nvSpPr>
        <p:spPr>
          <a:xfrm>
            <a:off x="608965" y="753110"/>
            <a:ext cx="5601335" cy="571119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4800" cap="none">
                <a:latin typeface="Archivo Black" pitchFamily="2" charset="0"/>
                <a:ea typeface="Calibri Light" pitchFamily="2" charset="-18"/>
                <a:cs typeface="Calibri Light" pitchFamily="2" charset="-18"/>
              </a:rPr>
              <a:t>POČECI POLITIČKIH PROMJENA U HRVATSKOJ</a:t>
            </a:r>
            <a:r>
              <a:t/>
            </a:r>
            <a:br/>
            <a:r>
              <a:rPr lang="hr-hr" sz="4800" cap="none">
                <a:latin typeface="Archivo Black" pitchFamily="2" charset="0"/>
                <a:ea typeface="Calibri Light" pitchFamily="2" charset="-18"/>
                <a:cs typeface="Calibri Light" pitchFamily="2" charset="-18"/>
              </a:rPr>
              <a:t>I UVOD U RAT</a:t>
            </a:r>
            <a:r>
              <a:t/>
            </a:r>
            <a:br/>
            <a:r>
              <a:t/>
            </a:r>
            <a:br/>
            <a:r>
              <a:rPr lang="hr-hr" sz="2800" b="1" cap="none">
                <a:solidFill>
                  <a:srgbClr val="FF0000"/>
                </a:solidFill>
              </a:rPr>
              <a:t>DRAMATIČNI</a:t>
            </a:r>
            <a:r>
              <a:t/>
            </a:r>
            <a:br/>
            <a:r>
              <a:rPr lang="hr-hr" sz="2800" b="1" cap="none">
                <a:solidFill>
                  <a:srgbClr val="FF0000"/>
                </a:solidFill>
              </a:rPr>
              <a:t>DOGAĐAJI SE NIŽU NEVJEROJATNOM BRZINOM I U UZROČNO-POSLJEDIČNOJ SU VEZI</a:t>
            </a:r>
            <a:endParaRPr lang="en-us" sz="4800" b="1" cap="none">
              <a:solidFill>
                <a:srgbClr val="FF0000"/>
              </a:solidFill>
            </a:endParaRPr>
          </a:p>
        </p:txBody>
      </p:sp>
      <p:pic>
        <p:nvPicPr>
          <p:cNvPr id="3" name="Rezervirano mjesto sadržaja 5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QmAAAIAwAAhUEAADUn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210300" y="492760"/>
            <a:ext cx="4440555" cy="5880735"/>
          </a:xfrm>
          <a:prstGeom prst="rect">
            <a:avLst/>
          </a:prstGeom>
        </p:spPr>
      </p:pic>
      <p:sp>
        <p:nvSpPr>
          <p:cNvPr id="4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FEA-A4C2-25F9-8CC8-52AC41867A07}" type="datetime1">
              <a:t>15.12.2022.</a:t>
            </a:fld>
            <a:endParaRPr lang="hr-hr" cap="none"/>
          </a:p>
        </p:txBody>
      </p:sp>
      <p:sp>
        <p:nvSpPr>
          <p:cNvPr id="5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EO9b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C8A-C4C2-25EA-8CC8-32BF52867A67}" type="slidenum">
              <a:rPr lang="hr-hr" cap="none"/>
              <a:t>11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PgBAADpIQAAVCUAABAAAAAmAAAACAAAAL0gAAAAAAAA"/>
              </a:ext>
            </a:extLst>
          </p:cNvSpPr>
          <p:nvPr>
            <p:ph type="body" idx="1"/>
          </p:nvPr>
        </p:nvSpPr>
        <p:spPr>
          <a:xfrm>
            <a:off x="805815" y="320040"/>
            <a:ext cx="4706620" cy="57480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en-us" sz="2000" b="1" cap="none">
                <a:solidFill>
                  <a:srgbClr val="000000"/>
                </a:solidFill>
              </a:rPr>
              <a:t>1990. PRVI VIŠESTRANAČKI IZBORI U REPUBLICI HRVATSKOJ</a:t>
            </a:r>
          </a:p>
          <a:p>
            <a:pPr>
              <a:defRPr lang="sr-Latn-cs"/>
            </a:pPr>
            <a:r>
              <a:rPr lang="en-us" sz="2000" cap="none">
                <a:solidFill>
                  <a:srgbClr val="000000"/>
                </a:solidFill>
              </a:rPr>
              <a:t>(22.-23.IV.) i ( 6.-7.V.) </a:t>
            </a:r>
          </a:p>
          <a:p>
            <a:pPr>
              <a:defRPr lang="sr-Latn-cs"/>
            </a:pPr>
            <a:r>
              <a:rPr lang="en-us" sz="2000" cap="none">
                <a:solidFill>
                  <a:srgbClr val="000000"/>
                </a:solidFill>
              </a:rPr>
              <a:t>Na prvim višestranačkim izborima u Hrvatskoj (nakon 1938.), uvjerljivo je pobijedila Hrvatska demokratska zajednica (HDZ).</a:t>
            </a:r>
            <a:endParaRPr lang="hr-hr" sz="2000" cap="none">
              <a:solidFill>
                <a:srgbClr val="000000"/>
              </a:solidFill>
            </a:endParaRPr>
          </a:p>
          <a:p>
            <a:pPr marL="0" indent="0">
              <a:buNone/>
              <a:defRPr lang="sr-Latn-cs"/>
            </a:pPr>
            <a:r>
              <a:rPr lang="hr-hr" sz="2000" b="1" cap="none"/>
              <a:t>30.Svibanj </a:t>
            </a:r>
            <a:r>
              <a:rPr lang="en-us" sz="2000" b="1" cap="none"/>
              <a:t>1990.</a:t>
            </a:r>
            <a:r>
              <a:rPr lang="hr-hr" sz="2000" b="1" cap="none"/>
              <a:t> PRVI VIŠESTRANAČKI SABOR RH</a:t>
            </a:r>
          </a:p>
          <a:p>
            <a:pPr>
              <a:defRPr lang="sr-Latn-cs"/>
            </a:pPr>
            <a:r>
              <a:rPr lang="en-us" sz="2000" cap="none"/>
              <a:t>Održana je konstituirajuća sjednica višestranačkoga Sabora SRH </a:t>
            </a:r>
          </a:p>
          <a:p>
            <a:pPr>
              <a:defRPr lang="sr-Latn-cs"/>
            </a:pPr>
            <a:r>
              <a:rPr lang="en-us" sz="2000" cap="none"/>
              <a:t>za predsjednika Predsjedništva SRH Sabor je izabrao dr. Franju Tuđmana. </a:t>
            </a:r>
          </a:p>
          <a:p>
            <a:pPr marL="0" indent="0">
              <a:buNone/>
              <a:defRPr lang="sr-Latn-cs"/>
            </a:pPr>
            <a:r>
              <a:rPr lang="en-us" sz="2000" b="1" cap="none">
                <a:solidFill>
                  <a:srgbClr val="FF0000"/>
                </a:solidFill>
              </a:rPr>
              <a:t>Srpska demokratska stranka (SDS) suspendirala je odnose s Hrvatskim saborom</a:t>
            </a:r>
            <a:r>
              <a:rPr lang="hr-hr" sz="2000" b="1" cap="none">
                <a:solidFill>
                  <a:srgbClr val="FF0000"/>
                </a:solidFill>
              </a:rPr>
              <a:t>,</a:t>
            </a:r>
            <a:endParaRPr lang="en-us" sz="2000" b="1" cap="none">
              <a:solidFill>
                <a:srgbClr val="FF0000"/>
              </a:solidFill>
            </a:endParaRPr>
          </a:p>
          <a:p>
            <a:pPr>
              <a:defRPr lang="sr-Latn-cs"/>
            </a:pPr>
            <a:endParaRPr lang="en-us" sz="2000" cap="none">
              <a:solidFill>
                <a:srgbClr val="000000"/>
              </a:solidFill>
            </a:endParaRPr>
          </a:p>
        </p:txBody>
      </p:sp>
      <p:pic>
        <p:nvPicPr>
          <p:cNvPr id="3" name="Picture Placeholder 2" descr="Slikovni rezultat za prvi višestranački izbori u hrvatskoj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YAcAAAAAAABgBw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jAAAAAAAAAEsAADAqAAAQAAAAJgAAAAgAAAABgQAAfwAAAA=="/>
              </a:ext>
            </a:extLst>
          </p:cNvPicPr>
          <p:nvPr>
            <p:ph type="pic" idx="2"/>
          </p:nvPr>
        </p:nvPicPr>
        <p:blipFill>
          <a:blip r:embed="rId2"/>
          <a:srcRect l="18880" r="18880"/>
          <a:stretch>
            <a:fillRect/>
          </a:stretch>
        </p:blipFill>
        <p:spPr>
          <a:xfrm>
            <a:off x="5797550" y="0"/>
            <a:ext cx="6394450" cy="6858000"/>
          </a:xfrm>
          <a:prstGeom prst="rect">
            <a:avLst/>
          </a:prstGeom>
          <a:noFill/>
        </p:spPr>
      </p:pic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v5Z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953-1DC2-25AF-8CC8-EBFA17867ABE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w4J9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9B8-F6C2-25AF-8CC8-00FA17867A55}" type="slidenum">
              <a:rPr lang="hr-hr" cap="none"/>
              <a:t>12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oTc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800" cap="none"/>
              <a:t>Svibanj </a:t>
            </a:r>
            <a:r>
              <a:rPr lang="en-us" sz="2800" cap="none"/>
              <a:t>1990. </a:t>
            </a:r>
            <a:r>
              <a:t/>
            </a:r>
            <a:br/>
            <a:r>
              <a:rPr lang="hr-hr" sz="3600" b="1" cap="none">
                <a:solidFill>
                  <a:srgbClr val="FF0000"/>
                </a:solidFill>
              </a:rPr>
              <a:t>ODGOVOR  NA VIŠESTRANAČKE IZBORE</a:t>
            </a:r>
            <a:endParaRPr lang="en-us" sz="3600" b="1" cap="none">
              <a:solidFill>
                <a:srgbClr val="FF0000"/>
              </a:solidFill>
            </a:endParaRPr>
          </a:p>
        </p:txBody>
      </p:sp>
      <p:sp>
        <p:nvSpPr>
          <p:cNvPr id="3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WE0E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PcJAACHIwAAJCUAABAAAAAmAAAACAAAAD0gAAAAAAAA"/>
              </a:ext>
            </a:extLst>
          </p:cNvSpPr>
          <p:nvPr>
            <p:ph type="body" idx="2"/>
          </p:nvPr>
        </p:nvSpPr>
        <p:spPr>
          <a:xfrm>
            <a:off x="655320" y="1619885"/>
            <a:ext cx="5120005" cy="441769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endParaRPr lang="hr-hr" sz="1600" cap="none"/>
          </a:p>
          <a:p>
            <a:pPr>
              <a:lnSpc>
                <a:spcPct val="80000"/>
              </a:lnSpc>
              <a:defRPr lang="sr-Latn-cs"/>
            </a:pPr>
            <a:r>
              <a:rPr lang="en-us" sz="1600" cap="none"/>
              <a:t>Prema nalogu Saveznog sekretarijata za narodnu obranu (SSNO) iz Beograda, Hrvatskoj je oduzeto naoružanje Teritorijalne obrane (TO) i smješteno u skladišta JNA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600" cap="none"/>
              <a:t>TO Hrvatske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>
                <a:solidFill>
                  <a:srgbClr val="FF0000"/>
                </a:solidFill>
              </a:rPr>
              <a:t>240.000 vojnika s ratnim rasporedom,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>
                <a:solidFill>
                  <a:srgbClr val="FF0000"/>
                </a:solidFill>
              </a:rPr>
              <a:t>200.000 pušaka raznih tipova,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/>
              <a:t>oko 1400 minobacača raznih kalibara,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/>
              <a:t>oko 10.000 ručnih bacača,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/>
              <a:t>oko 500 protuoklopnih raketnih sustava,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600" cap="none"/>
              <a:t>velik broj topova i velike količine minsko-eksplozivnih sredstava i vojne opreme; 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600" cap="none"/>
              <a:t>sačuvano samo ono što se nalazilo pod izravnom kontrolom republičke (hrvatske) izvršne vlasti - oko </a:t>
            </a:r>
            <a:r>
              <a:rPr lang="en-us" sz="1600" cap="none">
                <a:solidFill>
                  <a:srgbClr val="FF0000"/>
                </a:solidFill>
              </a:rPr>
              <a:t>9000</a:t>
            </a:r>
            <a:r>
              <a:rPr lang="en-us" sz="1600" cap="none"/>
              <a:t> cijevi raznih kalibara. 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600" cap="none"/>
              <a:t>Slovenija je uspjela zadržati oko 30% oružja svoje TO</a:t>
            </a:r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SrrG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FD7e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200-4EC2-25A4-8CC8-B8F11C867AED}" type="datetime1">
              <a:t>15.12.2022.</a:t>
            </a:fld>
            <a:endParaRPr lang="hr-hr" cap="none"/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PVVL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D91-DFC2-25FB-8CC8-29AE43867A7C}" type="slidenum">
              <a:rPr lang="hr-hr" cap="none"/>
              <a:t>13</a:t>
            </a:fld>
            <a:endParaRPr lang="hr-hr" cap="none"/>
          </a:p>
        </p:txBody>
      </p:sp>
      <p:pic>
        <p:nvPicPr>
          <p:cNvPr id="7" name="Slika 1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MgM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4jAAC/CAAAJUgAAB8jAAAQAAAAJgAAAAgAAAD//////////w=="/>
              </a:ext>
            </a:extLst>
          </p:cNvPicPr>
          <p:nvPr/>
        </p:nvPicPr>
        <p:blipFill>
          <a:blip r:embed="rId2"/>
          <a:srcRect l="8180"/>
          <a:stretch>
            <a:fillRect/>
          </a:stretch>
        </p:blipFill>
        <p:spPr>
          <a:xfrm>
            <a:off x="5830570" y="1421765"/>
            <a:ext cx="5897245" cy="428752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daXX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cap="none"/>
              <a:t>DRAMATIČNI PROSINAC 1990.GODINE</a:t>
            </a:r>
            <a:endParaRPr lang="en-us" cap="none"/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CoLAACbMAAAkSUAABAAAAAmAAAACAAAAD0gAAAAAAAA"/>
              </a:ext>
            </a:extLst>
          </p:cNvSpPr>
          <p:nvPr>
            <p:ph type="body" idx="1"/>
          </p:nvPr>
        </p:nvSpPr>
        <p:spPr>
          <a:xfrm>
            <a:off x="655320" y="1814830"/>
            <a:ext cx="7245985" cy="429196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en-us" sz="1800" b="1" cap="none"/>
              <a:t>22.12.1990. BOŽIĆNI USTAV RH</a:t>
            </a:r>
          </a:p>
          <a:p>
            <a:pPr>
              <a:defRPr lang="sr-Latn-cs"/>
            </a:pPr>
            <a:r>
              <a:rPr lang="en-us" sz="1800" cap="none"/>
              <a:t>Sabor Republike Hrvatske proglasio je novi Ustav RH (Božićni ustav) </a:t>
            </a:r>
          </a:p>
          <a:p>
            <a:pPr>
              <a:defRPr lang="sr-Latn-cs"/>
            </a:pPr>
            <a:r>
              <a:rPr lang="en-us" sz="1800" cap="none"/>
              <a:t>trodioba vlasti </a:t>
            </a:r>
          </a:p>
          <a:p>
            <a:pPr lvl="1">
              <a:defRPr lang="sr-Latn-cs"/>
            </a:pPr>
            <a:r>
              <a:rPr lang="en-us" sz="1800" cap="none"/>
              <a:t>zakonodavna</a:t>
            </a:r>
          </a:p>
          <a:p>
            <a:pPr lvl="1">
              <a:defRPr lang="sr-Latn-cs"/>
            </a:pPr>
            <a:r>
              <a:rPr lang="en-us" sz="1800" cap="none"/>
              <a:t>izvršna </a:t>
            </a:r>
          </a:p>
          <a:p>
            <a:pPr lvl="1">
              <a:defRPr lang="sr-Latn-cs"/>
            </a:pPr>
            <a:r>
              <a:rPr lang="en-us" sz="1800" cap="none"/>
              <a:t>sudska</a:t>
            </a:r>
          </a:p>
          <a:p>
            <a:pPr>
              <a:defRPr lang="sr-Latn-cs"/>
            </a:pPr>
            <a:r>
              <a:rPr lang="en-us" sz="1800" cap="none"/>
              <a:t>polupredsjednički sustav.</a:t>
            </a:r>
            <a:endParaRPr lang="hr-hr" sz="1800" cap="none"/>
          </a:p>
          <a:p>
            <a:pPr>
              <a:defRPr lang="sr-Latn-cs"/>
            </a:pPr>
            <a:endParaRPr lang="hr-hr" sz="1800" cap="none"/>
          </a:p>
          <a:p>
            <a:pPr marL="0" indent="0">
              <a:buNone/>
              <a:defRPr lang="sr-Latn-cs"/>
            </a:pPr>
            <a:r>
              <a:rPr lang="hr-hr" sz="1800" b="1" cap="none">
                <a:solidFill>
                  <a:srgbClr val="FF0000"/>
                </a:solidFill>
              </a:rPr>
              <a:t>28.12.1990.-</a:t>
            </a:r>
            <a:r>
              <a:rPr lang="en-us" sz="1800" b="1" cap="none">
                <a:solidFill>
                  <a:srgbClr val="FF0000"/>
                </a:solidFill>
              </a:rPr>
              <a:t>SRBIJA UPADA U MONETARNI SUSTAV </a:t>
            </a:r>
            <a:r>
              <a:rPr lang="hr-hr" sz="1800" b="1" cap="none">
                <a:solidFill>
                  <a:srgbClr val="FF0000"/>
                </a:solidFill>
              </a:rPr>
              <a:t>SAVEZNE </a:t>
            </a:r>
            <a:r>
              <a:rPr lang="en-us" sz="1800" b="1" cap="none">
                <a:solidFill>
                  <a:srgbClr val="FF0000"/>
                </a:solidFill>
              </a:rPr>
              <a:t>DRŽAVE</a:t>
            </a:r>
          </a:p>
          <a:p>
            <a:pPr>
              <a:defRPr lang="sr-Latn-cs"/>
            </a:pPr>
            <a:r>
              <a:rPr lang="hr-hr" sz="1800" cap="none">
                <a:solidFill>
                  <a:srgbClr val="FF0000"/>
                </a:solidFill>
              </a:rPr>
              <a:t>Srbija se zadužuje kod NB Srbije za oko 1,4 milijardi USD</a:t>
            </a:r>
          </a:p>
          <a:p>
            <a:pPr>
              <a:defRPr lang="sr-Latn-cs"/>
            </a:pPr>
            <a:r>
              <a:rPr lang="hr-hr" sz="1800" cap="none">
                <a:solidFill>
                  <a:srgbClr val="FF0000"/>
                </a:solidFill>
              </a:rPr>
              <a:t>Samostalni upad u monetarni sustav federalne države</a:t>
            </a:r>
          </a:p>
          <a:p>
            <a:pPr>
              <a:defRPr lang="sr-Latn-cs"/>
            </a:pPr>
            <a:r>
              <a:rPr lang="hr-hr" sz="1800" b="1" cap="none">
                <a:solidFill>
                  <a:srgbClr val="FF0000"/>
                </a:solidFill>
              </a:rPr>
              <a:t>Pripreme za rat</a:t>
            </a:r>
          </a:p>
          <a:p>
            <a:pPr>
              <a:defRPr lang="sr-Latn-cs"/>
            </a:pPr>
            <a:endParaRPr lang="en-us" sz="1800" cap="none"/>
          </a:p>
          <a:p>
            <a:pPr>
              <a:defRPr lang="sr-Latn-cs"/>
            </a:pPr>
            <a:endParaRPr lang="en-us" sz="1800" cap="none"/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zNRJ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z0Q0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716-58C2-25A1-8CC8-AEF419867AFB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+Wcd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181-CFC2-25F7-8CC8-39A24F867A6C}" type="slidenum">
              <a:rPr lang="hr-hr" cap="none"/>
              <a:t>14</a:t>
            </a:fld>
            <a:endParaRPr lang="hr-hr" cap="none"/>
          </a:p>
        </p:txBody>
      </p:sp>
      <p:pic>
        <p:nvPicPr>
          <p:cNvPr id="7" name="Rezervirano mjesto sadržaja 12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swAAAAAAAAIUsAACoqAAAQAAAAJgAAAAgAAAABgQAAAAAAAA=="/>
              </a:ext>
            </a:extLst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7901305" y="0"/>
            <a:ext cx="4311650" cy="6854190"/>
          </a:xfrm>
          <a:prstGeom prst="rect">
            <a:avLst/>
          </a:prstGeom>
        </p:spPr>
      </p:pic>
      <p:pic>
        <p:nvPicPr>
          <p:cNvPr id="8" name="Slika 1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ggAACiIQAAlC4AABQo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278120" y="5467350"/>
            <a:ext cx="2293620" cy="10477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o+K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OkEAACAIgAA+wwAABAAAAAmAAAACAAAAD0gAAAAAAAA"/>
              </a:ext>
            </a:extLst>
          </p:cNvSpPr>
          <p:nvPr>
            <p:ph type="title"/>
          </p:nvPr>
        </p:nvSpPr>
        <p:spPr>
          <a:xfrm>
            <a:off x="805180" y="798195"/>
            <a:ext cx="4803140" cy="1311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800" b="1" i="1" cap="none">
                <a:solidFill>
                  <a:srgbClr val="305496"/>
                </a:solidFill>
              </a:rPr>
              <a:t>Deklaracija </a:t>
            </a:r>
            <a:r>
              <a:t/>
            </a:r>
            <a:br/>
            <a:r>
              <a:rPr lang="en-us" sz="2800" b="1" i="1" cap="none">
                <a:solidFill>
                  <a:srgbClr val="305496"/>
                </a:solidFill>
              </a:rPr>
              <a:t>o uspostavi suverene i samostalne Republike Hrvatske</a:t>
            </a:r>
          </a:p>
        </p:txBody>
      </p:sp>
      <p:sp>
        <p:nvSpPr>
          <p:cNvPr id="3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A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PoNAADoIQAASSUAABAAAAAmAAAACAAAAL0gAAAAAAAA"/>
              </a:ext>
            </a:extLst>
          </p:cNvSpPr>
          <p:nvPr>
            <p:ph type="body" idx="2"/>
          </p:nvPr>
        </p:nvSpPr>
        <p:spPr>
          <a:xfrm>
            <a:off x="805180" y="2272030"/>
            <a:ext cx="4706620" cy="37890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(25.VI.) U skladu s voljom građana izraženom na referendumu, Sabor RH usvojio je </a:t>
            </a:r>
            <a:r>
              <a:rPr lang="en-us" sz="1700" b="1" i="1" cap="none">
                <a:solidFill>
                  <a:srgbClr val="002060"/>
                </a:solidFill>
              </a:rPr>
              <a:t>Deklaraciju o</a:t>
            </a:r>
            <a:r>
              <a:rPr lang="en-us" sz="1700" b="1" cap="none">
                <a:solidFill>
                  <a:srgbClr val="002060"/>
                </a:solidFill>
              </a:rPr>
              <a:t> </a:t>
            </a:r>
            <a:r>
              <a:rPr lang="en-us" sz="1700" b="1" i="1" cap="none">
                <a:solidFill>
                  <a:srgbClr val="002060"/>
                </a:solidFill>
              </a:rPr>
              <a:t>uspostavi suverene i samostalne Republike Hrvatske </a:t>
            </a:r>
            <a:r>
              <a:rPr lang="en-us" sz="1700" cap="none">
                <a:solidFill>
                  <a:srgbClr val="000000"/>
                </a:solidFill>
              </a:rPr>
              <a:t>(s odgodom stupanja na snagu za 3 mjeseca);</a:t>
            </a:r>
            <a:r>
              <a:rPr lang="en-us" sz="1700" i="1" cap="none">
                <a:solidFill>
                  <a:srgbClr val="000000"/>
                </a:solidFill>
              </a:rPr>
              <a:t> </a:t>
            </a:r>
          </a:p>
          <a:p>
            <a:pPr>
              <a:defRPr lang="sr-Latn-cs"/>
            </a:pPr>
            <a:r>
              <a:rPr lang="en-us" sz="1700" b="1" cap="none">
                <a:solidFill>
                  <a:srgbClr val="FF0000"/>
                </a:solidFill>
              </a:rPr>
              <a:t>granice RH postale su državne. </a:t>
            </a:r>
          </a:p>
          <a:p>
            <a:pPr>
              <a:defRPr lang="sr-Latn-cs"/>
            </a:pPr>
            <a:r>
              <a:rPr lang="en-us" sz="1700" b="1" cap="none">
                <a:solidFill>
                  <a:srgbClr val="FF0000"/>
                </a:solidFill>
              </a:rPr>
              <a:t>Samostalnost i neovisnost proglasila je i Slovenija.</a:t>
            </a:r>
          </a:p>
          <a:p>
            <a:pPr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(26.VI.) Republiku Hrvatsku je, kao samostalnu državu, priznala Slovenija (istodobno je i Hrvatska priznala Sloveniju).</a:t>
            </a:r>
          </a:p>
          <a:p>
            <a:pPr>
              <a:defRPr lang="sr-Latn-cs"/>
            </a:pPr>
            <a:r>
              <a:rPr lang="en-us" sz="1700" b="1" cap="none">
                <a:solidFill>
                  <a:srgbClr val="FF0000"/>
                </a:solidFill>
              </a:rPr>
              <a:t>(30.VII.) Litva je priznala Hrvatsku.</a:t>
            </a:r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hPt8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16C-22C2-25C7-8CC8-D4927F867A81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GcgQ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894-DAC2-25FE-8CC8-2CAB46867A79}" type="slidenum">
              <a:rPr lang="hr-hr" cap="none"/>
              <a:t>15</a:t>
            </a:fld>
            <a:endParaRPr lang="hr-hr" cap="none"/>
          </a:p>
        </p:txBody>
      </p:sp>
      <p:sp>
        <p:nvSpPr>
          <p:cNvPr id="7" name="Strelica: desno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h8XrqGZ+7T++MJkqGJXr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/wAe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JXs6h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/wAAAAACAAAAAgAAAADAwP8Af39/AAAAAAAAAAAAAAAAAAAAAAAAAAAAIQAAABgAAAAUAAAArR4AAJ4gAAATSAAAGicAABAAAAAmAAAACAAAAP//////////"/>
              </a:ext>
            </a:extLst>
          </p:cNvSpPr>
          <p:nvPr/>
        </p:nvSpPr>
        <p:spPr>
          <a:xfrm>
            <a:off x="4986655" y="5302250"/>
            <a:ext cx="6729730" cy="1054100"/>
          </a:xfrm>
          <a:prstGeom prst="rightArrow">
            <a:avLst>
              <a:gd name="adj1" fmla="val 86195"/>
              <a:gd name="adj2" fmla="val 50002"/>
            </a:avLst>
          </a:prstGeom>
          <a:solidFill>
            <a:srgbClr val="FF0000"/>
          </a:solidFill>
          <a:ln w="1905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2000" b="1" cap="none"/>
              <a:t>ODGOVOR KOJI JE USLIJEDIO DRUGI DAN BIO JE VEĆ DAVNO PRIPREMLJEM</a:t>
            </a:r>
          </a:p>
        </p:txBody>
      </p:sp>
      <p:pic>
        <p:nvPicPr>
          <p:cNvPr id="8" name="Rezervirano mjesto sadržaja 9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glAAA2CAAA6EQAAB4g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019800" y="1334770"/>
            <a:ext cx="5181600" cy="3886200"/>
          </a:xfrm>
          <a:prstGeom prst="rect">
            <a:avLst/>
          </a:prstGeom>
        </p:spPr>
      </p:pic>
      <p:sp>
        <p:nvSpPr>
          <p:cNvPr id="9" name="TekstniOkvir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8kCa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SzgAAH4BAAATSAAAFwUAABAgAAAmAAAACAAAAP//////////"/>
              </a:ext>
            </a:extLst>
          </p:cNvSpPr>
          <p:nvPr/>
        </p:nvSpPr>
        <p:spPr>
          <a:xfrm>
            <a:off x="9150985" y="242570"/>
            <a:ext cx="2565400" cy="5848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3200" cap="none">
                <a:latin typeface="Arial Black" pitchFamily="2" charset="-18"/>
                <a:ea typeface="Calibri" pitchFamily="2" charset="-18"/>
                <a:cs typeface="Calibri" pitchFamily="2" charset="-18"/>
              </a:rPr>
              <a:t>1991. g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EAAAAFAAAA/f///wEAAAABAAAAAAAAAAAAAAAAAAAAAAAAAA=="/>
      </p:ext>
    </p:ext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A1ff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QQAAMYLAAA6HgAACRQAABAAAAAmAAAACAAAAD0gAAAAAAAA"/>
              </a:ext>
            </a:extLst>
          </p:cNvSpPr>
          <p:nvPr>
            <p:ph type="title"/>
          </p:nvPr>
        </p:nvSpPr>
        <p:spPr>
          <a:xfrm>
            <a:off x="709295" y="1913890"/>
            <a:ext cx="4204335" cy="13430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3600" cap="none">
                <a:solidFill>
                  <a:schemeClr val="bg1"/>
                </a:solidFill>
              </a:rPr>
              <a:t>Napad JNA na Sloveniju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PAMAAAYVAAB9HwAAJCUAABAAAAAmAAAACAAAAL0gAAAAAAAA"/>
              </a:ext>
            </a:extLst>
          </p:cNvSpPr>
          <p:nvPr>
            <p:ph type="body" idx="1"/>
          </p:nvPr>
        </p:nvSpPr>
        <p:spPr>
          <a:xfrm>
            <a:off x="525780" y="3417570"/>
            <a:ext cx="4592955" cy="26200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(27.VI.) Počela je oružana agresija JNA na Sloveniju; nakon 5 dana sklopljeno je primirje.</a:t>
            </a:r>
          </a:p>
          <a:p>
            <a:pPr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U sukobima u Sloveniji poginulo je 65 ljudi: </a:t>
            </a:r>
          </a:p>
          <a:p>
            <a:pPr lvl="1"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37 pripadnika JNA, </a:t>
            </a:r>
          </a:p>
          <a:p>
            <a:pPr lvl="1"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12 pripadnika slovenske TO i policije te </a:t>
            </a:r>
          </a:p>
          <a:p>
            <a:pPr lvl="1"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16 civila (od toga desetorica stranaca, vozača kamiona, koji su bili blokirani na cestama); </a:t>
            </a:r>
          </a:p>
          <a:p>
            <a:pPr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ranjeno je 330 osoba.</a:t>
            </a:r>
          </a:p>
          <a:p>
            <a:pPr>
              <a:defRPr lang="sr-Latn-cs"/>
            </a:pPr>
            <a:r>
              <a:rPr lang="en-us" sz="1465" cap="none">
                <a:solidFill>
                  <a:schemeClr val="bg1"/>
                </a:solidFill>
              </a:rPr>
              <a:t>Tenkovi JNA divljali su po osječkim ulicama.</a:t>
            </a:r>
          </a:p>
          <a:p>
            <a:pPr>
              <a:defRPr lang="sr-Latn-cs"/>
            </a:pPr>
            <a:endParaRPr lang="en-us" sz="1465" cap="none">
              <a:solidFill>
                <a:schemeClr val="bg1"/>
              </a:solidFill>
            </a:endParaRPr>
          </a:p>
        </p:txBody>
      </p:sp>
      <p:pic>
        <p:nvPicPr>
          <p:cNvPr id="4" name="Rezervirano mjesto sadržaja 5" descr="Slika na kojoj se prikazuje nebo, vojno vozilo, na otvorenom, transport&#10;&#10;Opis je generiran uz vrlo visoku pouzdanost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YwU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b="137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7ovf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Pravokutnik 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////AP///wgAAAAAAAAAAAAAAAAAAAAAAAAAAAAAAAAAAAAAZAAAAAEAAABAAAAAAAAAAAAAAAAAAAAAAAAAAAAAAAAAAAAAAAAAAAAAAAAAAAAAAAAAAAAAAAAAAAAAAAAAAAAAAAAAAAAAAAAAAAAAAAAAAAAAAAAAAAAAAAAAAAAAFAAAADwAAAAAAAAAAAAAAO19MQ0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O19MQZ/f38A5+bmA8zMzADAwP8Af39/AAAAAAAAAAAAAAAAAAAAAAAAAAAAIQAAABgAAAAUAAAA6QwAAMoaAADERwAAtiUAABAgAAAmAAAACAAAAP//////////"/>
              </a:ext>
            </a:extLst>
          </p:cNvSpPr>
          <p:nvPr/>
        </p:nvSpPr>
        <p:spPr>
          <a:xfrm>
            <a:off x="2098675" y="4354830"/>
            <a:ext cx="9567545" cy="177546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r">
              <a:defRPr lang="sr-Latn-cs" cap="none">
                <a:solidFill>
                  <a:srgbClr val="000000"/>
                </a:solidFill>
              </a:defRPr>
            </a:pPr>
            <a:r>
              <a:rPr lang="hr-hr" sz="5465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DAN POSLIJE</a:t>
            </a:r>
          </a:p>
          <a:p>
            <a:pPr algn="r">
              <a:defRPr lang="sr-Latn-cs" cap="none">
                <a:solidFill>
                  <a:srgbClr val="000000"/>
                </a:solidFill>
              </a:defRPr>
            </a:pPr>
            <a:r>
              <a:rPr lang="hr-hr" sz="5465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NAPAD JNA NA SLOVENIJU</a:t>
            </a:r>
          </a:p>
        </p:txBody>
      </p:sp>
      <p:sp>
        <p:nvSpPr>
          <p:cNvPr id="7" name="Rezervirano mjesto datum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MlIJ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700-4EC2-2591-8CC8-B8C429867AED}" type="datetime1">
              <a:t>15.12.2022.</a:t>
            </a:fld>
            <a:endParaRPr lang="hr-hr" cap="none"/>
          </a:p>
        </p:txBody>
      </p:sp>
      <p:sp>
        <p:nvSpPr>
          <p:cNvPr id="8" name="Rezervirano mjesto broja slajda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QQv2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6E3-ADC2-25C0-8CC8-5B9578867A0E}" type="slidenum">
              <a:rPr lang="hr-hr" cap="none"/>
              <a:t>16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RKir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JNA SE POVLAČI-ISHOD RATA U SLOVENIJI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JQAA7RYAABAAAAAmAAAACAAAAAE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5181600" cy="190119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hr-hr" sz="1800" cap="none"/>
              <a:t>Snage JNA pod punom ratnom spremom povlačile su se iz Slovenije preko slobodnog hrvatskog teritorija.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1800" cap="none"/>
              <a:t>Kolone kamiona i vlakova JNA nisu nastavile put Srbije, </a:t>
            </a:r>
            <a:r>
              <a:rPr lang="hr-hr" sz="1800" b="1" cap="none">
                <a:solidFill>
                  <a:srgbClr val="FF0000"/>
                </a:solidFill>
              </a:rPr>
              <a:t>nego su pošle na područja pod nadzorom pobunjenih hrvatskih Srba (Banovina, Kordun i Zapadna Slavonija).</a:t>
            </a:r>
          </a:p>
          <a:p>
            <a:pPr>
              <a:lnSpc>
                <a:spcPct val="80000"/>
              </a:lnSpc>
              <a:defRPr lang="sr-Latn-cs"/>
            </a:pPr>
            <a:endParaRPr lang="hr-hr" sz="1800" cap="none"/>
          </a:p>
        </p:txBody>
      </p:sp>
      <p:pic>
        <p:nvPicPr>
          <p:cNvPr id="4" name="Content Placeholder 4" descr="gt-15b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omAABCCAAAkUcAAFweAAAQAAAAJgAAAAgAAAABgQAAAAAAAA=="/>
              </a:ext>
            </a:extLst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6244590" y="1342390"/>
            <a:ext cx="5389245" cy="3592830"/>
          </a:xfrm>
          <a:prstGeom prst="rect">
            <a:avLst/>
          </a:prstGeom>
        </p:spPr>
      </p:pic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W5PG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9B8-F6C2-25BF-8CC8-00EA07867A55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cB/L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C24-6AC2-258A-8CC8-9CDF32867AC9}" type="slidenum">
              <a:rPr lang="hr-hr" cap="none"/>
              <a:t>17</a:t>
            </a:fld>
            <a:endParaRPr lang="hr-hr" cap="none"/>
          </a:p>
        </p:txBody>
      </p:sp>
      <p:sp>
        <p:nvSpPr>
          <p:cNvPr id="8" name="TekstniOkvir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sAAAAE0AAAAAkAAAAEgAAACQAAAASAAAAAAAAAAAAAAAAAAAAAEAAABQAAAA+f46/zEJ5T8AAAAAAAAAAAAAAAAAAOA/AAAAAAAA4D8AAAAAAADgPwAAAAAAAOA/AAAAAAAA4D8AAAAAAADgPwAAAAAAAOA/AAAAAAAA4D8CAAAAjAAAAAEAAAAAAAAA/wA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AAAAAB/f38A5+bmA8zMzADAwP8Af39/AAAAAAAAAAAAAAAAAAAAAAAAAAAAIQAAABgAAAAUAAAAcSYAADccAABhOgAAgisAABAgAAAmAAAACAAAAP//////////"/>
              </a:ext>
            </a:extLst>
          </p:cNvSpPr>
          <p:nvPr/>
        </p:nvSpPr>
        <p:spPr>
          <a:xfrm>
            <a:off x="6249035" y="4586605"/>
            <a:ext cx="3241040" cy="2486025"/>
          </a:xfrm>
          <a:prstGeom prst="round2DiagRect">
            <a:avLst>
              <a:gd name="adj1" fmla="val 42851"/>
              <a:gd name="adj2" fmla="val 0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cap="none">
                <a:solidFill>
                  <a:schemeClr val="bg1"/>
                </a:solidFill>
              </a:rPr>
              <a:t>Gubici :</a:t>
            </a:r>
          </a:p>
          <a:p>
            <a:pPr lvl="1">
              <a:defRPr lang="sr-Latn-cs"/>
            </a:pPr>
            <a:r>
              <a:rPr lang="hr-hr" sz="1600" cap="none">
                <a:solidFill>
                  <a:schemeClr val="bg1"/>
                </a:solidFill>
              </a:rPr>
              <a:t>JNA:</a:t>
            </a:r>
          </a:p>
          <a:p>
            <a:pPr lvl="2"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65 poginulih vojnika, </a:t>
            </a:r>
          </a:p>
          <a:p>
            <a:pPr lvl="2"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31 tenk i 230 borbenih vozila.</a:t>
            </a:r>
          </a:p>
          <a:p>
            <a:pPr lvl="1">
              <a:defRPr lang="sr-Latn-cs"/>
            </a:pPr>
            <a:r>
              <a:rPr lang="hr-hr" sz="1600" b="1" cap="none">
                <a:solidFill>
                  <a:schemeClr val="bg1"/>
                </a:solidFill>
              </a:rPr>
              <a:t>Slovenska strana </a:t>
            </a:r>
            <a:endParaRPr lang="hr-hr" sz="1600" cap="none">
              <a:solidFill>
                <a:schemeClr val="bg1"/>
              </a:solidFill>
            </a:endParaRPr>
          </a:p>
          <a:p>
            <a:pPr lvl="2"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16 poginulih vojnika </a:t>
            </a:r>
          </a:p>
          <a:p>
            <a:pPr lvl="2">
              <a:defRPr lang="sr-Latn-cs"/>
            </a:pPr>
            <a:r>
              <a:rPr lang="hr-hr" sz="1400" cap="none">
                <a:solidFill>
                  <a:schemeClr val="bg1"/>
                </a:solidFill>
              </a:rPr>
              <a:t>6 civila.</a:t>
            </a:r>
          </a:p>
          <a:p>
            <a:pPr>
              <a:defRPr lang="sr-Latn-cs"/>
            </a:pPr>
            <a:endParaRPr lang="hr-hr" sz="2000" cap="none">
              <a:solidFill>
                <a:schemeClr val="bg1"/>
              </a:solidFill>
            </a:endParaRPr>
          </a:p>
        </p:txBody>
      </p:sp>
      <p:sp>
        <p:nvSpPr>
          <p:cNvPr id="9" name="Content Placeholder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rAAAAA0AAAAAkAAAAEgAAACQAAAASAAAAAAAAAABAAAAAAAAAAEAAABQAAAAAAAAAAAAAABO2PMDWkzJPwAAAAAAAOA/AAAAAAAA4D8AAAAAAADgPwAAAAAAAOA/AAAAAAAA4D8AAAAAAADgPwAAAAAAAOA/AAAAAAAA4D8CAAAAjAAAAAEAAAAAAAAAACBgA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u7Lr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CBgAP///wEAAAAAAAAAAAAAAAAAAAAAAAAAAAAAAAAAAAAAAAAAADJVkQB/f38A5+bmA8zMzADAwP8Af39/AAAAAAAAAAAAAAAAAAAAAAAAAAAAIQAAABgAAAAUAAAAfQQAAOgWAAACJQAAMCoAABAAAAAmAAAACAAAAP//////////"/>
              </a:ext>
            </a:extLst>
          </p:cNvSpPr>
          <p:nvPr/>
        </p:nvSpPr>
        <p:spPr>
          <a:xfrm>
            <a:off x="729615" y="3723640"/>
            <a:ext cx="5286375" cy="313436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002060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 pitchFamily="2" charset="-18"/>
              <a:buChar char="•"/>
              <a:tabLst/>
              <a:defRPr lang="sr-Latn-cs" sz="2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4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0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9pPr>
          </a:lstStyle>
          <a:p>
            <a:pPr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endParaRPr lang="hr-hr" sz="1600" b="1" cap="none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b="1" cap="none">
                <a:solidFill>
                  <a:schemeClr val="bg1"/>
                </a:solidFill>
              </a:rPr>
              <a:t>Stvarna namjera vojnoga vrha je bila uvući Hrvatsku u rat, i tako JNA dati „legitimitet“ i „legalitet“ za djelovanje. </a:t>
            </a:r>
          </a:p>
          <a:p>
            <a:pPr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</a:rPr>
              <a:t>Sa stajališta strategije: SIMULIRANI RAT</a:t>
            </a:r>
          </a:p>
          <a:p>
            <a:pPr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</a:rPr>
              <a:t>Prema postavkama ratovanja-nedvojbeno simuliran:</a:t>
            </a:r>
          </a:p>
          <a:p>
            <a:pPr lvl="1"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</a:rPr>
              <a:t>po snagama koje su u njemu sudjelovale, </a:t>
            </a:r>
          </a:p>
          <a:p>
            <a:pPr lvl="1"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</a:rPr>
              <a:t>po vremenu trajanja,</a:t>
            </a:r>
          </a:p>
          <a:p>
            <a:pPr lvl="1">
              <a:lnSpc>
                <a:spcPct val="80000"/>
              </a:lnSpc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</a:rPr>
              <a:t>po brzom dogovoru o njegovu prekidu. </a:t>
            </a:r>
          </a:p>
        </p:txBody>
      </p:sp>
      <p:sp>
        <p:nvSpPr>
          <p:cNvPr id="10" name="Content Placeholder 5" descr="Slovenian_war_map (1).jpg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0zoAANYcAADpSgAAWio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yAAAABQ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0zoAANYcAADpSgAAWioAABAAAAAmAAAACAAAAP//////////"/>
              </a:ext>
            </a:extLst>
          </p:cNvSpPr>
          <p:nvPr/>
        </p:nvSpPr>
        <p:spPr>
          <a:xfrm>
            <a:off x="9562465" y="4687570"/>
            <a:ext cx="2614930" cy="2197100"/>
          </a:xfrm>
          <a:custGeom>
            <a:avLst/>
            <a:gdLst/>
            <a:ahLst/>
            <a:cxnLst/>
            <a:rect l="0" t="0" r="2614930" b="2197100"/>
            <a:pathLst>
              <a:path w="2614930" h="2197100">
                <a:moveTo>
                  <a:pt x="1497019" y="0"/>
                </a:moveTo>
                <a:cubicBezTo>
                  <a:pt x="1910410" y="0"/>
                  <a:pt x="2284665" y="167503"/>
                  <a:pt x="2555572" y="438320"/>
                </a:cubicBezTo>
                <a:lnTo>
                  <a:pt x="2614930" y="503608"/>
                </a:lnTo>
                <a:lnTo>
                  <a:pt x="2614930" y="2197100"/>
                </a:lnTo>
                <a:lnTo>
                  <a:pt x="174540" y="2197100"/>
                </a:lnTo>
                <a:lnTo>
                  <a:pt x="117643" y="2079030"/>
                </a:lnTo>
                <a:cubicBezTo>
                  <a:pt x="41890" y="1899989"/>
                  <a:pt x="0" y="1703144"/>
                  <a:pt x="0" y="1496518"/>
                </a:cubicBezTo>
                <a:cubicBezTo>
                  <a:pt x="0" y="670014"/>
                  <a:pt x="670239" y="0"/>
                  <a:pt x="1497019" y="0"/>
                </a:cubicBezTo>
                <a:close/>
              </a:path>
            </a:pathLst>
          </a:custGeom>
          <a:noFill/>
          <a:ln>
            <a:noFill/>
          </a:ln>
          <a:effectLst>
            <a:softEdge rad="127000"/>
          </a:effectLst>
        </p:spPr>
      </p:sp>
      <p:sp>
        <p:nvSpPr>
          <p:cNvPr id="11" name="Pravokutnik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7SYAALsIAAB2NgAAtQwAABAgAAAmAAAACAAAAP//////////"/>
              </a:ext>
            </a:extLst>
          </p:cNvSpPr>
          <p:nvPr/>
        </p:nvSpPr>
        <p:spPr>
          <a:xfrm>
            <a:off x="6327775" y="1419225"/>
            <a:ext cx="2525395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3600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10 dana rata</a:t>
            </a:r>
          </a:p>
        </p:txBody>
      </p:sp>
      <p:sp>
        <p:nvSpPr>
          <p:cNvPr id="12" name="Pravokutnik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YbE6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7AUAALwXAABEFQAAkxoAABAgAAAmAAAACAAAAP//////////"/>
              </a:ext>
            </a:extLst>
          </p:cNvSpPr>
          <p:nvPr/>
        </p:nvSpPr>
        <p:spPr>
          <a:xfrm>
            <a:off x="962660" y="3858260"/>
            <a:ext cx="2494280" cy="4616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400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„SIMULIRANI RAT”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JBJJ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sAQAAAUOAABhJQAAySIAABAAAAAmAAAACAAAAD0gAAAAAAAA"/>
              </a:ext>
            </a:extLst>
          </p:cNvSpPr>
          <p:nvPr>
            <p:ph type="body" idx="1"/>
          </p:nvPr>
        </p:nvSpPr>
        <p:spPr>
          <a:xfrm>
            <a:off x="762000" y="2279015"/>
            <a:ext cx="5314315" cy="337566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ISTOČNA SLAVONJA</a:t>
            </a:r>
            <a:r>
              <a:rPr lang="hr-hr" sz="1800" cap="none"/>
              <a:t> / PRIPREMA ZA VUKOVAR/</a:t>
            </a:r>
            <a:endParaRPr lang="en-us" sz="1800" cap="none"/>
          </a:p>
          <a:p>
            <a:pPr lvl="1">
              <a:defRPr lang="sr-Latn-cs"/>
            </a:pPr>
            <a:r>
              <a:rPr lang="en-us" sz="1800" cap="none"/>
              <a:t>uspostavljene su terorističke baze srpskih ekstremista za napade na Osijek, Vinkovce i Vukovar te okolna sela. </a:t>
            </a:r>
          </a:p>
          <a:p>
            <a:pPr>
              <a:defRPr lang="sr-Latn-cs"/>
            </a:pPr>
            <a:r>
              <a:rPr lang="en-us" sz="1800" cap="none"/>
              <a:t>DALMACIJA:</a:t>
            </a:r>
          </a:p>
          <a:p>
            <a:pPr lvl="1">
              <a:defRPr lang="sr-Latn-cs"/>
            </a:pPr>
            <a:r>
              <a:rPr lang="hr-hr" sz="1800" cap="none"/>
              <a:t>„MARTIĆEVA MILICIJA” </a:t>
            </a:r>
            <a:r>
              <a:rPr lang="en-us" sz="1800" cap="none"/>
              <a:t>okupiral</a:t>
            </a:r>
            <a:r>
              <a:rPr lang="hr-hr" sz="1800" cap="none"/>
              <a:t>a</a:t>
            </a:r>
            <a:r>
              <a:rPr lang="en-us" sz="1800" cap="none"/>
              <a:t> sela Bratiškovce, Plastovo, Dobrijeviće i Gardijane (25.VI.), </a:t>
            </a:r>
          </a:p>
          <a:p>
            <a:pPr>
              <a:defRPr lang="sr-Latn-cs"/>
            </a:pPr>
            <a:r>
              <a:rPr lang="en-us" sz="1800" cap="none"/>
              <a:t>BANOVINA:</a:t>
            </a:r>
          </a:p>
          <a:p>
            <a:pPr lvl="1">
              <a:defRPr lang="sr-Latn-cs"/>
            </a:pPr>
            <a:r>
              <a:rPr lang="en-us" sz="1800" cap="none"/>
              <a:t>uz pomoć JNA, blokira</a:t>
            </a:r>
            <a:r>
              <a:rPr lang="hr-hr" sz="1800" cap="none"/>
              <a:t>n </a:t>
            </a:r>
            <a:r>
              <a:rPr lang="en-us" sz="1800" cap="none"/>
              <a:t>Dvor na Uni (25.VI.) i napa</a:t>
            </a:r>
            <a:r>
              <a:rPr lang="hr-hr" sz="1800" cap="none"/>
              <a:t>dnuta</a:t>
            </a:r>
            <a:r>
              <a:rPr lang="en-us" sz="1800" cap="none"/>
              <a:t> policijsk</a:t>
            </a:r>
            <a:r>
              <a:rPr lang="hr-hr" sz="1800" cap="none"/>
              <a:t>a</a:t>
            </a:r>
            <a:r>
              <a:rPr lang="en-us" sz="1800" cap="none"/>
              <a:t> postaj</a:t>
            </a:r>
            <a:r>
              <a:rPr lang="hr-hr" sz="1800" cap="none"/>
              <a:t>a</a:t>
            </a:r>
            <a:r>
              <a:rPr lang="en-us" sz="1800" cap="none"/>
              <a:t> u Glini</a:t>
            </a:r>
          </a:p>
          <a:p>
            <a:pPr>
              <a:defRPr lang="sr-Latn-cs"/>
            </a:pPr>
            <a:endParaRPr lang="en-us" sz="1800" cap="none"/>
          </a:p>
        </p:txBody>
      </p:sp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AIAANgDAAA8MQAA/wsAABAAAAAmAAAACAAAAD0gAAAAAAAA"/>
              </a:ext>
            </a:extLst>
          </p:cNvSpPr>
          <p:nvPr>
            <p:ph type="title"/>
          </p:nvPr>
        </p:nvSpPr>
        <p:spPr>
          <a:xfrm>
            <a:off x="414020" y="624840"/>
            <a:ext cx="7589520" cy="13252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t/>
            </a:r>
            <a:br/>
            <a:r>
              <a:rPr lang="en-us" sz="2790" b="1" cap="none"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SRPANJ 1991. </a:t>
            </a:r>
            <a:r>
              <a:t/>
            </a:r>
            <a:br/>
            <a:r>
              <a:rPr lang="en-us" sz="2790" b="1" cap="none"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Uvod u otvoreni rat</a:t>
            </a:r>
            <a:endParaRPr lang="en-us" b="1" cap="none">
              <a:latin typeface="Arial Black" pitchFamily="2" charset="-18"/>
              <a:ea typeface="Calibri Light" pitchFamily="2" charset="-18"/>
              <a:cs typeface="Calibri Light" pitchFamily="2" charset="-18"/>
            </a:endParaRPr>
          </a:p>
        </p:txBody>
      </p:sp>
      <p:sp>
        <p:nvSpPr>
          <p:cNvPr id="4" name="Rezervirano mjesto datum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uzfg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sAQAACMmAAB7HAAAYygAABAAAAAmAAAACAAAAD0gAAAAAAAA"/>
              </a:ext>
            </a:extLst>
          </p:cNvSpPr>
          <p:nvPr>
            <p:ph type="dt" sz="half" idx="10"/>
          </p:nvPr>
        </p:nvSpPr>
        <p:spPr>
          <a:xfrm>
            <a:off x="762000" y="6199505"/>
            <a:ext cx="3867785" cy="3657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fld id="{2F703BBA-F4C2-25CD-8CC8-029875867A57}" type="datetime1">
              <a:rPr lang="sr-Latn-cs" sz="1100" cap="none">
                <a:solidFill>
                  <a:schemeClr val="tx1"/>
                </a:solidFill>
              </a:rPr>
              <a:t>15.12.2022.</a:t>
            </a:fld>
            <a:endParaRPr lang="en-us" sz="1100" cap="none">
              <a:solidFill>
                <a:schemeClr val="tx1"/>
              </a:solidFill>
            </a:endParaRPr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1Np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PSUAACMmAADJQgAAYygAABAAAAAmAAAACAAAAD0gAAAAAAAA"/>
              </a:ext>
            </a:extLst>
          </p:cNvSpPr>
          <p:nvPr>
            <p:ph type="ftr" sz="quarter" idx="11"/>
          </p:nvPr>
        </p:nvSpPr>
        <p:spPr>
          <a:xfrm>
            <a:off x="6053455" y="6199505"/>
            <a:ext cx="4803140" cy="3657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sz="1100" kern="400000" cap="none">
                <a:solidFill>
                  <a:schemeClr val="tx1"/>
                </a:solidFill>
              </a:rPr>
              <a:t>DOMOVINSKI RAT - Stanislav Linić brg HV u mirovini</a:t>
            </a:r>
          </a:p>
        </p:txBody>
      </p:sp>
      <p:pic>
        <p:nvPicPr>
          <p:cNvPr id="6" name="Slika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0lAADJAgAAREoAAEMn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53455" y="452755"/>
            <a:ext cx="6019165" cy="5929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f39/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DWml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39/AP///wEAAAAAAAAAAAAAAAAAAAAAAAAAAAAAAAAAAAAAAAAAAAAAAAJ/f38A5+bmA8zMzADAwP8Af39/AAAAAAAAAAAAAAAAAAAAAAAAAAAAIQAAABgAAAAUAAAAq0MAAJMlAAALRwAA8ygAABAAAAAmAAAACAAAAD0hAAB/ACAA"/>
              </a:ext>
            </a:extLst>
          </p:cNvSpPr>
          <p:nvPr>
            <p:ph type="sldNum" sz="quarter" idx="12"/>
          </p:nvPr>
        </p:nvSpPr>
        <p:spPr>
          <a:xfrm>
            <a:off x="11000105" y="6108065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spcAft>
                <a:spcPts val="600"/>
              </a:spcAft>
              <a:defRPr lang="sr-Latn-cs"/>
            </a:pPr>
            <a:fld id="{2F7048CC-82C2-25BE-8CC8-74EB06867A21}" type="slidenum">
              <a:rPr lang="en-us" sz="1500" cap="none">
                <a:solidFill>
                  <a:srgbClr val="FFFFFF"/>
                </a:solidFill>
              </a:rPr>
              <a:t>18</a:t>
            </a:fld>
            <a:endParaRPr lang="en-us" sz="1500" cap="none">
              <a:solidFill>
                <a:srgbClr val="FFFFFF"/>
              </a:solidFill>
            </a:endParaRPr>
          </a:p>
        </p:txBody>
      </p:sp>
      <p:sp>
        <p:nvSpPr>
          <p:cNvPr id="8" name="Elipsa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RZ/u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5T8AAOwHAADuSAAAqBAAABAAAAAmAAAACAAAAP//////////"/>
              </a:ext>
            </a:extLst>
          </p:cNvSpPr>
          <p:nvPr/>
        </p:nvSpPr>
        <p:spPr>
          <a:xfrm>
            <a:off x="10386695" y="1287780"/>
            <a:ext cx="1468755" cy="141986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9" name="Elipsa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fjMAAPIVAABWOAAAUBoAABAAAAAmAAAACAAAAP//////////"/>
              </a:ext>
            </a:extLst>
          </p:cNvSpPr>
          <p:nvPr/>
        </p:nvSpPr>
        <p:spPr>
          <a:xfrm>
            <a:off x="8370570" y="3567430"/>
            <a:ext cx="787400" cy="70993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0" name="Elipsa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aUR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nDQAAOMMAADDOAAAqBAAABAAAAAmAAAACAAAAP//////////"/>
              </a:ext>
            </a:extLst>
          </p:cNvSpPr>
          <p:nvPr/>
        </p:nvSpPr>
        <p:spPr>
          <a:xfrm>
            <a:off x="8552180" y="2094865"/>
            <a:ext cx="675005" cy="6127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9avP0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5B38-76C2-25AD-8CC8-80F815867AD5}" type="datetime1">
              <a:t>15.12.2022.</a:t>
            </a:fld>
            <a:endParaRPr lang="hr-hr" cap="none"/>
          </a:p>
        </p:txBody>
      </p:sp>
      <p:sp>
        <p:nvSpPr>
          <p:cNvPr id="3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yO2T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ClSW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D2E-60C2-25AB-8CC8-96FE13867AC3}" type="slidenum">
              <a:rPr lang="hr-hr" cap="none"/>
              <a:t>19</a:t>
            </a:fld>
            <a:endParaRPr lang="hr-hr" cap="none"/>
          </a:p>
        </p:txBody>
      </p:sp>
      <p:pic>
        <p:nvPicPr>
          <p:cNvPr id="5" name="Picture 7" descr="vukovar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4eHh4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/ko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73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extBox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DAAAATExMAAAAAAAAAAAAAAAAAAAAAAAAAAAAAAAAAAAAAAAAAAAAZAAAAAEAAABAAAAAAAAAAGQAAAAOAQAAAAAAAAEAAAAyAAAAAAAA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F8AY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TExMAAAAAAAAAAAAAAAAAAAAAAAAAAAAAAAAAAAAAAAAAAAAAAAAAAAAAAAAAAACAAAAAszMzADAwP8Af39/AAAAAAAAAAAAAAAAAAAAAAAAAAAAIQAAABgAAAAUAAAAAAAAAPgmAACbJAAAMCoAABAgAAAmAAAACAAAAP//////////"/>
              </a:ext>
            </a:extLst>
          </p:cNvSpPr>
          <p:nvPr/>
        </p:nvSpPr>
        <p:spPr>
          <a:xfrm>
            <a:off x="0" y="6334760"/>
            <a:ext cx="5950585" cy="523240"/>
          </a:xfrm>
          <a:prstGeom prst="rect">
            <a:avLst/>
          </a:prstGeom>
          <a:gradFill flip="none" rotWithShape="0">
            <a:gsLst>
              <a:gs pos="0">
                <a:srgbClr val="4C4C4C"/>
              </a:gs>
              <a:gs pos="50000">
                <a:srgbClr val="000000"/>
              </a:gs>
              <a:gs pos="100000">
                <a:srgbClr val="000000"/>
              </a:gs>
            </a:gsLst>
            <a:lin ang="5400000" scaled="0"/>
            <a:tileRect/>
          </a:gra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square" lIns="91440" tIns="45720" rIns="91440" bIns="45720" numCol="1" spcCol="215900" anchor="t"/>
          <a:lstStyle/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sz="2800" b="1" cap="none">
                <a:solidFill>
                  <a:schemeClr val="bg1"/>
                </a:solidFill>
              </a:rPr>
              <a:t>SRPANJ-LIPANJ 1991.GODINE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OwUAAO0AAAA7EgAAvAEAAAAAAABkAAAAZAAAAAAAAAAjAAAABAAAAGQAAAAXAAAAFAAAAAAAAAAAAAAA/38AAP9/AAAAAAAACQAAAAQAAACgJVk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gwAAAAAAAAAEsAAAcqAAAQAAAAJgAAAAgAAAD//////////w=="/>
              </a:ext>
            </a:extLst>
          </p:cNvPicPr>
          <p:nvPr/>
        </p:nvPicPr>
        <p:blipFill>
          <a:blip r:embed="rId2"/>
          <a:srcRect l="13390" t="2370" r="46670" b="4440"/>
          <a:stretch>
            <a:fillRect/>
          </a:stretch>
        </p:blipFill>
        <p:spPr>
          <a:xfrm>
            <a:off x="7807960" y="0"/>
            <a:ext cx="4384040" cy="68319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ctangle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AAAAP///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AAAAAB/f38A5+bmA8zMzADAwP8Af39/AAAAAAAAAAAAAAAAAAAAAAAAAAAAIQAAABgAAAAUAAAACDAAAHkkAAAASwAAMCoAABAAAAAmAAAACAAAAP//////////"/>
              </a:ext>
            </a:extLst>
          </p:cNvSpPr>
          <p:nvPr/>
        </p:nvSpPr>
        <p:spPr>
          <a:xfrm>
            <a:off x="7807960" y="5928995"/>
            <a:ext cx="4384040" cy="929005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4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>
                <a:latin typeface="Arial Black" pitchFamily="2" charset="-18"/>
                <a:ea typeface="Calibri Light" pitchFamily="2" charset="-18"/>
                <a:cs typeface="Calibri Light" pitchFamily="2" charset="-18"/>
              </a:rPr>
              <a:t>RAT JE ...</a:t>
            </a:r>
            <a:r>
              <a:t/>
            </a:r>
            <a:br/>
            <a:endParaRPr lang="hr-hr" cap="none"/>
          </a:p>
        </p:txBody>
      </p:sp>
      <p:sp>
        <p:nvSpPr>
          <p:cNvPr id="5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MAAAACYAABAAAAAmAAAACAAAAAE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696976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400" b="1" cap="none"/>
              <a:t>NAJVIŠA FORMA SUKOBA- ORUŽANO NASILJE</a:t>
            </a:r>
          </a:p>
          <a:p>
            <a:pPr>
              <a:defRPr lang="sr-Latn-cs"/>
            </a:pPr>
            <a:r>
              <a:rPr lang="hr-hr" sz="2400" b="1" cap="none"/>
              <a:t>NIJE IZOLIRAN SAMO NA ORUŽANO NASILJE</a:t>
            </a:r>
          </a:p>
          <a:p>
            <a:pPr>
              <a:defRPr lang="sr-Latn-cs"/>
            </a:pPr>
            <a:r>
              <a:rPr lang="hr-hr" sz="2400" b="1" cap="none"/>
              <a:t>RAT JE DIO DALEKO ŠIRE PRIČE</a:t>
            </a:r>
          </a:p>
          <a:p>
            <a:pPr lvl="1">
              <a:defRPr lang="sr-Latn-cs"/>
            </a:pPr>
            <a:r>
              <a:rPr lang="hr-hr" sz="2000" b="1" cap="none"/>
              <a:t>Počinje ranije od oružanog sukoba</a:t>
            </a:r>
          </a:p>
          <a:p>
            <a:pPr lvl="1">
              <a:defRPr lang="sr-Latn-cs"/>
            </a:pPr>
            <a:r>
              <a:rPr lang="hr-hr" sz="2000" b="1" cap="none"/>
              <a:t>Završava mnogo kasnije nego što prestane oružano nasilje</a:t>
            </a:r>
            <a:endParaRPr lang="hr-hr" cap="none"/>
          </a:p>
          <a:p>
            <a:pPr>
              <a:defRPr lang="sr-Latn-cs"/>
            </a:pPr>
            <a:r>
              <a:rPr lang="hr-hr" sz="2400" b="1" cap="none"/>
              <a:t>CILJ RATA određuje POLITIKA </a:t>
            </a:r>
          </a:p>
          <a:p>
            <a:pPr>
              <a:defRPr lang="sr-Latn-cs"/>
            </a:pPr>
            <a:r>
              <a:rPr lang="hr-hr" sz="2400" cap="none"/>
              <a:t>Do  rata  ne  dolazi  spontano - </a:t>
            </a:r>
            <a:r>
              <a:rPr lang="hr-hr" sz="2400" b="1" cap="none"/>
              <a:t>RAT JE DOBRO I DUGO PLANIRANI ČIN</a:t>
            </a:r>
          </a:p>
          <a:p>
            <a:pPr>
              <a:defRPr lang="sr-Latn-cs"/>
            </a:pPr>
            <a:r>
              <a:rPr lang="hr-hr" sz="2400" cap="none">
                <a:solidFill>
                  <a:srgbClr val="FF0000"/>
                </a:solidFill>
                <a:latin typeface="Arial Black" pitchFamily="2" charset="-18"/>
                <a:ea typeface="Calibri" pitchFamily="2" charset="-18"/>
                <a:cs typeface="Calibri" pitchFamily="2" charset="-18"/>
              </a:rPr>
              <a:t>Rat je produženje politike drugim sredstvima /Clauzewitz/</a:t>
            </a:r>
          </a:p>
          <a:p>
            <a:pPr>
              <a:defRPr lang="sr-Latn-cs"/>
            </a:pPr>
            <a:endParaRPr lang="hr-hr" sz="2400" b="1" cap="none"/>
          </a:p>
          <a:p>
            <a:pPr>
              <a:defRPr lang="sr-Latn-cs"/>
            </a:pPr>
            <a:endParaRPr lang="hr-hr" sz="2400" cap="none"/>
          </a:p>
        </p:txBody>
      </p:sp>
      <p:sp>
        <p:nvSpPr>
          <p:cNvPr id="6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493-DDC2-25C2-8CC8-2B977A867A7E}" type="datetime1">
              <a:t>15.12.2022.</a:t>
            </a:fld>
            <a:endParaRPr lang="hr-hr" cap="none"/>
          </a:p>
        </p:txBody>
      </p:sp>
      <p:sp>
        <p:nvSpPr>
          <p:cNvPr id="7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8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312-5CC2-25C5-8CC8-AA907D867AFF}" type="slidenum">
              <a:rPr lang="hr-hr" cap="none"/>
              <a:t>2</a:t>
            </a:fld>
            <a:endParaRPr lang="hr-hr" cap="none"/>
          </a:p>
        </p:txBody>
      </p:sp>
      <p:sp>
        <p:nvSpPr>
          <p:cNvPr id="9" name="TextBox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F8AY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AAAAAMvLywDAwP8Af39/AAAAAAAAAAAAAAAAAAAAAAAAAAAAIQAAABgAAAAUAAAA2DIAAEklAAAlSQAApCkAABAgAAAmAAAACAAAAP//////////"/>
              </a:ext>
            </a:extLst>
          </p:cNvSpPr>
          <p:nvPr/>
        </p:nvSpPr>
        <p:spPr>
          <a:xfrm>
            <a:off x="8265160" y="6061075"/>
            <a:ext cx="3625215" cy="708025"/>
          </a:xfrm>
          <a:prstGeom prst="rect">
            <a:avLst/>
          </a:prstGeom>
          <a:noFill/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000" cap="none">
                <a:solidFill>
                  <a:schemeClr val="bg1"/>
                </a:solidFill>
                <a:latin typeface="Arial Black" pitchFamily="2" charset="-18"/>
                <a:ea typeface="Calibri" pitchFamily="2" charset="-18"/>
                <a:cs typeface="Calibri" pitchFamily="2" charset="-18"/>
              </a:rPr>
              <a:t>RAT JE ORUŽJE POLITIKE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9" grpId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IAAAAFAAAABwAAAAEAAAABAAAAAAAAAAAAAAAAAAAAAAAAAAkAAAD/////AQAAAAEAAAAAAAAAAAAAAAAAAAAAAAAA"/>
      </p:ext>
    </p:ext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8" descr="Slika na kojoj se prikazuje osoba, muškarac, odijelo, na zatvorenom&#10;&#10;Opis je generiran uz vrlo visoku pouzdanost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7AUAAAAAAABkAAAAZAAAAAAAAAAjAAAABAAAAGQAAAAXAAAAFAAAAAAAAAAAAAAA/38AAP9/AAAAAAAACQAAAAQAAAAdT2o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I6AAAXBQAArkYAAGARAAAQAAAAJgAAAAgAAAD//////////w=="/>
              </a:ext>
            </a:extLst>
          </p:cNvPicPr>
          <p:nvPr/>
        </p:nvPicPr>
        <p:blipFill>
          <a:blip r:embed="rId2"/>
          <a:srcRect b="15160"/>
          <a:stretch>
            <a:fillRect/>
          </a:stretch>
        </p:blipFill>
        <p:spPr>
          <a:xfrm>
            <a:off x="9571990" y="827405"/>
            <a:ext cx="1917700" cy="1997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Slikovni rezultat za RAKETIRANJE BANSKIH DVOR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IMFAAAAAAAAAAAAAAAAAABkAAAAZAAAAAAAAAAjAAAABAAAAGQAAAAXAAAAFAAAAAAAAAAAAAAA/38AAP9/AAAAAAAACQAAAAQAAABPHSo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8hAABlEgAArkYAAF4kAAAQAAAAJgAAAAgAAAD//////////w=="/>
              </a:ext>
            </a:extLst>
          </p:cNvPicPr>
          <p:nvPr/>
        </p:nvPicPr>
        <p:blipFill>
          <a:blip r:embed="rId3"/>
          <a:srcRect t="14110"/>
          <a:stretch>
            <a:fillRect/>
          </a:stretch>
        </p:blipFill>
        <p:spPr>
          <a:xfrm>
            <a:off x="5414645" y="2990215"/>
            <a:ext cx="6075045" cy="29216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" name="Slika 14" descr="Slika na kojoj se prikazuje muškarac, osoba, zid, odjeća&#10;&#10;Opis je generiran uz vrlo visoku pouzdanost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GABAAABAAAA9wUAAAAAAABkAAAAZAAAAAAAAAAjAAAABAAAAGQAAAAXAAAAFAAAAAAAAAAAAAAA/38AAP9/AAAAAAAACQAAAAQAAAB4T3hP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8hAAAXBQAAGy0AAGARAAAQAAAAJgAAAAgAAAD//////////w=="/>
              </a:ext>
            </a:extLst>
          </p:cNvPicPr>
          <p:nvPr/>
        </p:nvPicPr>
        <p:blipFill>
          <a:blip r:embed="rId4"/>
          <a:srcRect t="3520" r="10" b="15270"/>
          <a:stretch>
            <a:fillRect/>
          </a:stretch>
        </p:blipFill>
        <p:spPr>
          <a:xfrm>
            <a:off x="5414645" y="827405"/>
            <a:ext cx="1917700" cy="19970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Slika 11" descr="Slika na kojoj se prikazuje muškarac, osoba, fotografija, na zatvorenom&#10;&#10;Opis je generiran uz vrlo visoku pouzdanost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OgBAAAAAAAACgEAAAAAAABkAAAAZAAAAAAAAAAjAAAABAAAAGQAAAAXAAAAFAAAAAAAAAAAAAAA/38AAP9/AAAAAAAACQAAAAQAAAB4T3hP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kuAAAbBQAA5TkAAGARAAAQAAAAJgAAAAgAAAD//////////w=="/>
              </a:ext>
            </a:extLst>
          </p:cNvPicPr>
          <p:nvPr/>
        </p:nvPicPr>
        <p:blipFill>
          <a:blip r:embed="rId5"/>
          <a:srcRect t="4880" b="2660"/>
          <a:stretch>
            <a:fillRect/>
          </a:stretch>
        </p:blipFill>
        <p:spPr>
          <a:xfrm>
            <a:off x="7493635" y="829945"/>
            <a:ext cx="1917700" cy="19945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Naslov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y1bj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7AIAACgBAADQIAAAeAsAABAAAAAmAAAACAAAAD0gAAAAAAAA"/>
              </a:ext>
            </a:extLst>
          </p:cNvSpPr>
          <p:nvPr>
            <p:ph type="title"/>
          </p:nvPr>
        </p:nvSpPr>
        <p:spPr>
          <a:xfrm>
            <a:off x="474980" y="187960"/>
            <a:ext cx="4859020" cy="16764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hr-hr" sz="4000" cap="none"/>
              <a:t>7-LISTOPAD 1991.</a:t>
            </a:r>
            <a:r>
              <a:t/>
            </a:r>
            <a:br/>
            <a:r>
              <a:rPr lang="hr-hr" sz="2000" b="1" cap="none"/>
              <a:t>NEZAPAMĆEN POKUŠAJ FIZIČKE LIKVIDACIJE POLITIČKOG VRHA </a:t>
            </a:r>
            <a:endParaRPr lang="hr-hr" sz="4000" b="1" cap="none"/>
          </a:p>
        </p:txBody>
      </p:sp>
      <p:sp>
        <p:nvSpPr>
          <p:cNvPr id="7" name="Content Placeholder 205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RI6M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awMAAM0JAAAqGgAAxxsAABAAAAAmAAAACAAAAD0gAAAAAAAA"/>
              </a:ext>
            </a:extLst>
          </p:cNvSpPr>
          <p:nvPr>
            <p:ph type="body" idx="1"/>
          </p:nvPr>
        </p:nvSpPr>
        <p:spPr>
          <a:xfrm>
            <a:off x="555625" y="1593215"/>
            <a:ext cx="3697605" cy="292227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850"/>
              </a:spcBef>
              <a:buClr>
                <a:srgbClr val="684D49"/>
              </a:buClr>
              <a:defRPr lang="sr-Latn-cs" sz="2380" cap="none"/>
            </a:pPr>
            <a:r>
              <a:rPr lang="en-us" sz="1585" cap="none"/>
              <a:t>Zrakoplovi JNA (JRV) raketira</a:t>
            </a:r>
            <a:r>
              <a:rPr lang="hr-hr" sz="1585" cap="none"/>
              <a:t>ju</a:t>
            </a:r>
            <a:r>
              <a:rPr lang="en-us" sz="1585" cap="none"/>
              <a:t> Banske </a:t>
            </a:r>
            <a:r>
              <a:rPr lang="hr-hr" sz="1585" cap="none"/>
              <a:t>Dvore</a:t>
            </a:r>
            <a:endParaRPr lang="en-us" sz="1585" cap="none"/>
          </a:p>
          <a:p>
            <a:pPr>
              <a:lnSpc>
                <a:spcPct val="70000"/>
              </a:lnSpc>
              <a:spcBef>
                <a:spcPts val="850"/>
              </a:spcBef>
              <a:buClr>
                <a:srgbClr val="684D49"/>
              </a:buClr>
              <a:defRPr lang="sr-Latn-cs" sz="2380" cap="none"/>
            </a:pPr>
            <a:r>
              <a:rPr lang="en-us" sz="1585" cap="none"/>
              <a:t>Sastanak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buClr>
                <a:srgbClr val="684D49"/>
              </a:buClr>
              <a:defRPr lang="sr-Latn-cs" sz="2040" cap="none"/>
            </a:pPr>
            <a:r>
              <a:rPr lang="en-us" sz="1585" b="1" cap="none"/>
              <a:t>predsjednik Predsjedništva SFRJ </a:t>
            </a:r>
            <a:r>
              <a:rPr lang="en-us" sz="1585" cap="none"/>
              <a:t>S. Mesić </a:t>
            </a:r>
            <a:r>
              <a:rPr lang="hr-hr" sz="1585" cap="none"/>
              <a:t>–Vrhovni zapovjednik OS SFRJ</a:t>
            </a:r>
            <a:endParaRPr lang="en-us" sz="1585" cap="none"/>
          </a:p>
          <a:p>
            <a:pPr lvl="1">
              <a:lnSpc>
                <a:spcPct val="70000"/>
              </a:lnSpc>
              <a:spcBef>
                <a:spcPts val="425"/>
              </a:spcBef>
              <a:buClr>
                <a:srgbClr val="684D49"/>
              </a:buClr>
              <a:defRPr lang="sr-Latn-cs" sz="2040" cap="none"/>
            </a:pPr>
            <a:r>
              <a:rPr lang="en-us" sz="1585" b="1" cap="none"/>
              <a:t>predsjednik SIV-a</a:t>
            </a:r>
            <a:r>
              <a:rPr lang="hr-hr" sz="1585" b="1" cap="none"/>
              <a:t> (Vlade)</a:t>
            </a:r>
            <a:r>
              <a:rPr lang="en-us" sz="1585" b="1" cap="none"/>
              <a:t> SFRJ</a:t>
            </a:r>
            <a:r>
              <a:rPr lang="en-us" sz="1585" cap="none"/>
              <a:t> A. Marković</a:t>
            </a:r>
            <a:r>
              <a:rPr lang="hr-hr" sz="1585" cap="none"/>
              <a:t>-pod kojim je formalno SSNO (Ministarstvo obrane SFRJ)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buClr>
                <a:srgbClr val="684D49"/>
              </a:buClr>
              <a:defRPr lang="sr-Latn-cs" sz="2040" cap="none"/>
            </a:pPr>
            <a:r>
              <a:rPr lang="en-us" sz="1585" b="1" cap="none"/>
              <a:t>predsjednik Republike Hrvatske </a:t>
            </a:r>
            <a:r>
              <a:rPr lang="en-us" sz="1585" cap="none"/>
              <a:t>F. Tuđman </a:t>
            </a:r>
            <a:r>
              <a:rPr lang="hr-hr" sz="1585" cap="none"/>
              <a:t>–izabran na demokratskim višestranačkim izborima</a:t>
            </a:r>
            <a:endParaRPr lang="en-us" sz="1585" cap="none"/>
          </a:p>
        </p:txBody>
      </p:sp>
      <p:sp>
        <p:nvSpPr>
          <p:cNvPr id="8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Xd9R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tCAAABonAAAASAAAWSkAABAAAAAmAAAACAAAAD0gAAAAAAAA"/>
              </a:ext>
            </a:extLst>
          </p:cNvSpPr>
          <p:nvPr>
            <p:ph type="ftr" sz="quarter" idx="11"/>
          </p:nvPr>
        </p:nvSpPr>
        <p:spPr>
          <a:xfrm>
            <a:off x="5316220" y="6356350"/>
            <a:ext cx="63881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9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+Sj9c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E66-28C2-2588-8CC8-DEDD30867A8B}" type="datetime1">
              <a:t>15.12.2022.</a:t>
            </a:fld>
            <a:endParaRPr lang="hr-hr" cap="none"/>
          </a:p>
        </p:txBody>
      </p:sp>
      <p:sp>
        <p:nvSpPr>
          <p:cNvPr id="10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EB6-F8C2-25D8-8CC8-0E8D60867A5B}" type="slidenum">
              <a:rPr lang="hr-hr" cap="none"/>
              <a:t>20</a:t>
            </a:fld>
            <a:endParaRPr lang="hr-hr" cap="none"/>
          </a:p>
        </p:txBody>
      </p:sp>
      <p:sp>
        <p:nvSpPr>
          <p:cNvPr id="11" name="Pravokutnik: zaobljeni kutovi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DJVkQB/f38A5+bmA8zMzADAwP8Af39/AAAAAAAAAAAAAAAAAAAAAAAAAAAAIQAAABgAAAAUAAAAtAEAAMcbAADwHgAACCkAABAAAAAmAAAACAAAAP//////////"/>
              </a:ext>
            </a:extLst>
          </p:cNvSpPr>
          <p:nvPr/>
        </p:nvSpPr>
        <p:spPr>
          <a:xfrm>
            <a:off x="276860" y="4515485"/>
            <a:ext cx="4752340" cy="215455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lvl="1">
              <a:defRPr lang="sr-Latn-cs" cap="none">
                <a:solidFill>
                  <a:srgbClr val="FFFFFF"/>
                </a:solidFill>
              </a:defRPr>
            </a:pPr>
            <a:r>
              <a:rPr lang="hr-hr" sz="2800" b="1" cap="all">
                <a:solidFill>
                  <a:schemeClr val="bg1"/>
                </a:solidFill>
              </a:rPr>
              <a:t>Tko kontrolira JNA ?</a:t>
            </a:r>
          </a:p>
          <a:p>
            <a:pPr lvl="1"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Tko je mogao zapovjediti da se napadne:</a:t>
            </a:r>
          </a:p>
          <a:p>
            <a:pPr lvl="2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Predsjednik Predsjedništva SFRJ, šef države i Vrhovni zapovjednik OS SFRJ?</a:t>
            </a:r>
          </a:p>
          <a:p>
            <a:pPr lvl="2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Predsjednik Vlade SFRJ?</a:t>
            </a:r>
          </a:p>
          <a:p>
            <a:pPr lvl="2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Predsjednik jedne od federalnih jedinica SFRJ?</a:t>
            </a:r>
            <a:endParaRPr lang="en-us" sz="1400" b="1" cap="none">
              <a:solidFill>
                <a:schemeClr val="bg1"/>
              </a:solidFill>
            </a:endParaRP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000" cap="none">
              <a:solidFill>
                <a:schemeClr val="bg1"/>
              </a:solidFill>
            </a:endParaRPr>
          </a:p>
        </p:txBody>
      </p:sp>
      <p:pic>
        <p:nvPicPr>
          <p:cNvPr id="12" name="Grafika 7" descr="Strelica: lagana krivulj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g4ODg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QBAABjIAAAVAcAAAMmAAAQAAAAJgAAAAgAAAD//////////w=="/>
              </a:ext>
            </a:extLst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:p15="http://schemas.microsoft.com/office/powerpoint/2012/main" xmlns:p14="http://schemas.microsoft.com/office/powerpoint/2010/main" xmlns:mc="http://schemas.openxmlformats.org/markup-compatibility/2006" xmlns="" r:embed="rId7"/>
              </a:ext>
            </a:extLst>
          </a:blip>
          <a:stretch>
            <a:fillRect/>
          </a:stretch>
        </p:blipFill>
        <p:spPr>
          <a:xfrm>
            <a:off x="276860" y="5264785"/>
            <a:ext cx="914400" cy="9144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3" name="Pravokutnik: zaobljeni kutovi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wrTU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JVkQB/f38A5+bmA8zMzADAwP8Af39/AAAAAAAAAAAAAAAAAAAAAAAAAAAAIQAAABgAAAAUAAAAkSEAAF4QAACpLAAAvhIAABAAAAAmAAAACAAAAP//////////"/>
              </a:ext>
            </a:extLst>
          </p:cNvSpPr>
          <p:nvPr/>
        </p:nvSpPr>
        <p:spPr>
          <a:xfrm>
            <a:off x="5456555" y="2660650"/>
            <a:ext cx="1803400" cy="386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200" cap="none">
                <a:solidFill>
                  <a:schemeClr val="tx1"/>
                </a:solidFill>
              </a:rPr>
              <a:t>PREDSJEDNIK RH</a:t>
            </a:r>
          </a:p>
        </p:txBody>
      </p:sp>
      <p:sp>
        <p:nvSpPr>
          <p:cNvPr id="14" name="Pravokutnik: zaobljeni kutovi 1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JVkQB/f38A5+bmA8zMzADAwP8Af39/AAAAAAAAAAAAAAAAAAAAAAAAAAAAIQAAABgAAAAUAAAAhC4AAFoQAACcOQAAuhIAABAAAAAmAAAACAAAAP//////////"/>
              </a:ext>
            </a:extLst>
          </p:cNvSpPr>
          <p:nvPr/>
        </p:nvSpPr>
        <p:spPr>
          <a:xfrm>
            <a:off x="7561580" y="2658110"/>
            <a:ext cx="1803400" cy="386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200" cap="none">
                <a:solidFill>
                  <a:schemeClr val="tx1"/>
                </a:solidFill>
              </a:rPr>
              <a:t>PREDSJEDNIK SIV</a:t>
            </a:r>
          </a:p>
        </p:txBody>
      </p:sp>
      <p:sp>
        <p:nvSpPr>
          <p:cNvPr id="15" name="Pravokutnik: zaobljeni kutovi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4yPk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JVkQB/f38A5+bmA8zMzADAwP8Af39/AAAAAAAAAAAAAAAAAAAAAAAAAAAAIQAAABgAAAAUAAAASTsAAFoQAABhRgAAuhIAABAAAAAmAAAACAAAAP//////////"/>
              </a:ext>
            </a:extLst>
          </p:cNvSpPr>
          <p:nvPr/>
        </p:nvSpPr>
        <p:spPr>
          <a:xfrm>
            <a:off x="9637395" y="2658110"/>
            <a:ext cx="1803400" cy="38608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200" cap="none">
                <a:solidFill>
                  <a:schemeClr val="tx1"/>
                </a:solidFill>
              </a:rPr>
              <a:t>PREDSJEDNIK PREDSJEDNIŠTVA SFRJ</a:t>
            </a:r>
          </a:p>
        </p:txBody>
      </p:sp>
      <p:pic>
        <p:nvPicPr>
          <p:cNvPr id="16" name="Picture 2" descr="Slikovni rezultat za MIG JN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MgMAAAAAAAA9AwAAWA0AAAAAAABkAAAAZAAAAAAAAAAjAAAABAAAAGQAAAAXAAAAFAAAAAAAAAAAAAAA/38AAP9/AAAAAAAACQAAAAQAAAB4eHhP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Kw6AAC9HQAA2EUAALEiAAAQAAAAJgAAAAgAAAD//////////w=="/>
              </a:ext>
            </a:extLst>
          </p:cNvPicPr>
          <p:nvPr/>
        </p:nvPicPr>
        <p:blipFill>
          <a:blip r:embed="rId8"/>
          <a:srcRect l="8180" r="8290" b="34160"/>
          <a:stretch>
            <a:fillRect/>
          </a:stretch>
        </p:blipFill>
        <p:spPr>
          <a:xfrm>
            <a:off x="9537700" y="4834255"/>
            <a:ext cx="1816100" cy="805180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IAAAAFAAAA/f///wEAAAAWAAAACAAAAAAAAAAAAAAAAAAAAAgAAAD9////AQAAABYAAAAIAAAAAAAAAAAAAAAAAAAA"/>
      </p:ext>
    </p:ext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m9MH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KzHp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DYRQAAACYAABAAAAAmAAAACAAAAAAAAAAAAAAA"/>
              </a:ext>
            </a:extLst>
          </p:cNvSpPr>
          <p:nvPr>
            <p:ph type="body" idx="1"/>
          </p:nvPr>
        </p:nvSpPr>
        <p:spPr/>
        <p:txBody>
          <a:bodyPr/>
          <a:lstStyle/>
          <a:p>
            <a:pPr>
              <a:defRPr lang="sr-Latn-cs"/>
            </a:pPr>
            <a:endParaRPr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iwH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1F7-B9C2-25E7-8CC8-4FB25F867A1A}" type="datetime1">
              <a:t>15.12.2022.</a:t>
            </a:fld>
            <a:endParaRPr lang="hr-hr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VYKB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e0BpY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09B-D5C2-2596-8CC8-23C32E867A76}" type="slidenum">
              <a:rPr lang="hr-hr" cap="none"/>
              <a:t>21</a:t>
            </a:fld>
            <a:endParaRPr lang="hr-hr" cap="none"/>
          </a:p>
        </p:txBody>
      </p:sp>
      <p:pic>
        <p:nvPicPr>
          <p:cNvPr id="7" name="Picture 6" descr="680-6807606_silhouette-soldier-military-army-soldier-silhouette-png-transparent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qHU9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wLAAC5AAAAOEEAAAIk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826260" y="117475"/>
            <a:ext cx="8775700" cy="57359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 descr="http://upload.wikimedia.org/wikipedia/commons/thumb/1/14/Logo_of_the_JNA.svg/200px-Logo_of_the_JNA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PeE94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4vAACYHAAAJjsAAFAo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710170" y="4648200"/>
            <a:ext cx="1905000" cy="1905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EAAAADAAAARHHEAK+rqwATAAAAAAAAAAAAAAAAAAAAAAAAAAAAAAAAAAAAZAAAAAEAAABAAAAAJAAAAGQAAAAiAQAAAAAAAAIAAAAZAAAARHLEDF0AAACvq6s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UZdeEeAAAAaAAAAAAAAAAAAAAAAAAAAAAAAAAAAAAAECcAABAnAAAAAAAAAAAAAAAAAAAAABIAK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HEAK+rqwBEcsQFr6urAAAAAAAAAAAAAAAAAAAAAAAAAAAAAAAAADJVkQB/f38A5+bmA8zMzADAwP8Af39/AAAAAAAAAAAAAAAAAAAAAAAAAAAAIQAAABgAAAAUAAAAAAAAAAAAAACKIgAAMCoAABAAAAAmAAAACAAAAP//////////"/>
              </a:ext>
            </a:extLst>
          </p:cNvSpPr>
          <p:nvPr/>
        </p:nvSpPr>
        <p:spPr>
          <a:xfrm>
            <a:off x="0" y="0"/>
            <a:ext cx="5614670" cy="6858000"/>
          </a:xfrm>
          <a:prstGeom prst="rect">
            <a:avLst/>
          </a:prstGeom>
          <a:gradFill flip="none" rotWithShape="0">
            <a:gsLst>
              <a:gs pos="0">
                <a:srgbClr val="4471C4">
                  <a:alpha val="82000"/>
                </a:srgbClr>
              </a:gs>
              <a:gs pos="25000">
                <a:schemeClr val="accent1">
                  <a:alpha val="60000"/>
                </a:schemeClr>
              </a:gs>
              <a:gs pos="93000">
                <a:srgbClr val="AFABAB"/>
              </a:gs>
              <a:gs pos="100000">
                <a:srgbClr val="AFABAB"/>
              </a:gs>
            </a:gsLst>
            <a:lin ang="42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3" name="Picture 2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Rb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Freeform 6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AAAAAIsEAADDHgAAxSU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DJVkQB/f38A5+bmA8zMzADAwP8Af39/AAAAAAAAAAAAAAAAAAAAAAAAAAAAIQAAABgAAAAUAAAAAAAAAIsEAADDHgAAxSUAABAAAAAmAAAACAAAAP//////////"/>
              </a:ext>
            </a:extLst>
          </p:cNvSpPr>
          <p:nvPr/>
        </p:nvSpPr>
        <p:spPr>
          <a:xfrm>
            <a:off x="0" y="738505"/>
            <a:ext cx="5000625" cy="5401310"/>
          </a:xfrm>
          <a:custGeom>
            <a:avLst/>
            <a:gdLst/>
            <a:ahLst/>
            <a:cxnLst/>
            <a:rect l="0" t="0" r="5000625" b="5401310"/>
            <a:pathLst>
              <a:path w="5000625" h="5401310">
                <a:moveTo>
                  <a:pt x="2300042" y="0"/>
                </a:moveTo>
                <a:cubicBezTo>
                  <a:pt x="3791531" y="0"/>
                  <a:pt x="5000625" y="1209125"/>
                  <a:pt x="5000625" y="2700655"/>
                </a:cubicBezTo>
                <a:cubicBezTo>
                  <a:pt x="5000625" y="4192185"/>
                  <a:pt x="3791531" y="5401310"/>
                  <a:pt x="2300042" y="5401310"/>
                </a:cubicBezTo>
                <a:cubicBezTo>
                  <a:pt x="1367861" y="5401310"/>
                  <a:pt x="545991" y="4928996"/>
                  <a:pt x="60677" y="4210617"/>
                </a:cubicBezTo>
                <a:lnTo>
                  <a:pt x="0" y="4110737"/>
                </a:lnTo>
                <a:lnTo>
                  <a:pt x="0" y="1290574"/>
                </a:lnTo>
                <a:lnTo>
                  <a:pt x="60677" y="1190694"/>
                </a:lnTo>
                <a:cubicBezTo>
                  <a:pt x="545991" y="472314"/>
                  <a:pt x="1367861" y="0"/>
                  <a:pt x="23000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0" tIns="738505" rIns="5000625" bIns="6139815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eN7+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BE7-A9C2-258D-8CC8-5FD835867A0A}" type="datetime1">
              <a:t>15.12.2022.</a:t>
            </a:fld>
            <a:endParaRPr lang="hr-hr" cap="none"/>
          </a:p>
        </p:txBody>
      </p:sp>
      <p:sp>
        <p:nvSpPr>
          <p:cNvPr id="6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bu6b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F07-49C2-25C9-8CC8-BF9C71867AEA}" type="slidenum">
              <a:rPr lang="hr-hr" cap="none"/>
              <a:t>22</a:t>
            </a:fld>
            <a:endParaRPr lang="hr-hr" cap="none"/>
          </a:p>
        </p:txBody>
      </p:sp>
      <p:sp>
        <p:nvSpPr>
          <p:cNvPr id="8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Ohdy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iTIAAIsEAAC+RwAAXyYAABAAAAAmAAAACAAAAAEgAAAAAAAA"/>
              </a:ext>
            </a:extLst>
          </p:cNvSpPr>
          <p:nvPr>
            <p:ph type="title"/>
          </p:nvPr>
        </p:nvSpPr>
        <p:spPr>
          <a:xfrm>
            <a:off x="8214995" y="738505"/>
            <a:ext cx="3447415" cy="54991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b="1" cap="none"/>
              <a:t>„Velika Srbija”- </a:t>
            </a:r>
            <a:r>
              <a:rPr lang="hr-hr" sz="2400" b="1" cap="none"/>
              <a:t>što je dovelo do toga da u Beogradu prije 30 godina ovako ispraćaju tenkove koji idu na Vukovar?</a:t>
            </a:r>
          </a:p>
        </p:txBody>
      </p:sp>
      <p:pic>
        <p:nvPicPr>
          <p:cNvPr id="9" name="Picture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VAQAAEQDAACs+///IAAAAAAAAABkAAAAZAAAAAAAAAAjAAAABAAAAGQAAAAXAAAAFAAAAAAAAAAAAAAA/38AAP9/AAAAAAAACQAAAAQAAABORk5O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AAAABEBAAAlzYAAF8mAAAQAAAAJgAAAAgAAAD//////////w=="/>
              </a:ext>
            </a:extLst>
          </p:cNvPicPr>
          <p:nvPr/>
        </p:nvPicPr>
        <p:blipFill>
          <a:blip r:embed="rId3"/>
          <a:srcRect l="11080" t="8360" r="-11080" b="320"/>
          <a:stretch>
            <a:fillRect/>
          </a:stretch>
        </p:blipFill>
        <p:spPr>
          <a:xfrm>
            <a:off x="60960" y="693420"/>
            <a:ext cx="8813165" cy="554418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D0H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MQPAACCLAAASSYAABAAAAAmAAAACAAAAD0gAAAAAAAA"/>
              </a:ext>
            </a:extLst>
          </p:cNvSpPr>
          <p:nvPr>
            <p:ph type="body" idx="1"/>
          </p:nvPr>
        </p:nvSpPr>
        <p:spPr>
          <a:xfrm>
            <a:off x="648970" y="2562860"/>
            <a:ext cx="6586220" cy="366077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b="1" cap="none"/>
              <a:t>1844-NAČERTANJE</a:t>
            </a:r>
            <a:r>
              <a:rPr lang="en-us" cap="none"/>
              <a:t>-ILIJA GARAŠANIN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b="1" cap="none"/>
              <a:t>1849-SRBI SVI I SVUDA- </a:t>
            </a:r>
            <a:r>
              <a:rPr lang="en-us" cap="none"/>
              <a:t>VUK KARADŽIĆ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hr-hr" b="1" cap="none"/>
              <a:t>1915-</a:t>
            </a:r>
            <a:r>
              <a:rPr lang="vi-vn" b="1" cap="none"/>
              <a:t>Londonski ugovor</a:t>
            </a:r>
            <a:endParaRPr lang="hr-hr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vi-vn" sz="1290" cap="none"/>
              <a:t>tajni sporazum između zemalja Antante (Velike Britanije, Francuske i Rusije) i Italije,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vi-vn" sz="1290" b="1" cap="none">
                <a:solidFill>
                  <a:srgbClr val="FF0000"/>
                </a:solidFill>
              </a:rPr>
              <a:t>Dijelovi Hrvatske i Bosne i Hercegovine koji su obećani Srbiji i Crnoj Gori uvelike se poklapaju s agresivnim planovima o tzv. Velikoj Srbiji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hr-hr" b="1" cap="none"/>
              <a:t>1939-POKRET </a:t>
            </a:r>
            <a:r>
              <a:rPr lang="en-us" b="1" cap="none"/>
              <a:t>“SRBI NA OKUP”</a:t>
            </a:r>
            <a:endParaRPr lang="hr-hr" b="1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b="1" cap="none"/>
              <a:t>NDH još nije bila proglašena i uspostavljena</a:t>
            </a: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b="1" cap="none"/>
              <a:t>Snažan utjecaj vojnih krugova i  SPC</a:t>
            </a: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b="1" cap="none"/>
              <a:t>CILJ: stvaranja srpske „Krajine“ (!) kao posebne teritorijalne oblasti, koja bi okupila sve Srbe u Hrvatskoj i zapadnoj Bosni i pripojila se „srpskom dijelu“ države. </a:t>
            </a:r>
            <a:endParaRPr lang="hr-hr" sz="1290" b="1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b="1" cap="none"/>
              <a:t>1986</a:t>
            </a:r>
            <a:r>
              <a:rPr lang="hr-hr" b="1" cap="none"/>
              <a:t>-</a:t>
            </a:r>
            <a:r>
              <a:rPr lang="en-us" b="1" cap="none"/>
              <a:t>MEMORANDUM SANU</a:t>
            </a:r>
            <a:endParaRPr lang="en-us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endParaRPr lang="en-us" sz="2575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b="1" cap="none"/>
          </a:p>
        </p:txBody>
      </p:sp>
      <p:pic>
        <p:nvPicPr>
          <p:cNvPr id="3" name="Content Placeholder 9" descr="Nacertanije-Ilije-Garasanina_slika_XL_3251109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JQkAAAAAAAAdCgAAAAAAAAAAAABkAAAAZAAAAAAAAAAjAAAABAAAAGQAAAAXAAAAFAAAAAAAAAAAAAAA/38AAP9/AAAAAAAACQAAAAQAAABaWnZ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wuAAAAAAAAAEsAADAqAAAQAAAAJgAAAAgAAAABgQAAAODBAQ=="/>
              </a:ext>
            </a:extLst>
          </p:cNvPicPr>
          <p:nvPr>
            <p:ph type="pic" idx="2"/>
          </p:nvPr>
        </p:nvPicPr>
        <p:blipFill>
          <a:blip r:embed="rId3"/>
          <a:srcRect l="23410" r="25890"/>
          <a:stretch>
            <a:fillRect/>
          </a:stretch>
        </p:blipFill>
        <p:spPr>
          <a:xfrm>
            <a:off x="7556500" y="0"/>
            <a:ext cx="4635500" cy="6858000"/>
          </a:xfrm>
          <a:prstGeom prst="rect">
            <a:avLst/>
          </a:prstGeom>
          <a:effectLst/>
        </p:spPr>
      </p:pic>
      <p:sp>
        <p:nvSpPr>
          <p:cNvPr id="4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DwgAAAAAAAA"/>
              </a:ext>
            </a:extLst>
          </p:cNvSpPr>
          <p:nvPr>
            <p:ph type="sldNum" sz="quarter" idx="12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 lang="sr-Latn-cs"/>
            </a:pPr>
            <a:fld id="{2F70517B-35C2-25A7-8CC8-C3F21F867A96}" type="slidenum">
              <a:rPr lang="en-us" cap="none">
                <a:solidFill>
                  <a:srgbClr val="FFFFFF"/>
                </a:solidFill>
              </a:rPr>
              <a:t>23</a:t>
            </a:fld>
            <a:endParaRPr lang="en-us" cap="none">
              <a:solidFill>
                <a:srgbClr val="FFFFFF"/>
              </a:solidFill>
            </a:endParaRPr>
          </a:p>
        </p:txBody>
      </p:sp>
      <p:pic>
        <p:nvPicPr>
          <p:cNvPr id="5" name="Picture 9" descr="800px-Trattato_di_Londra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4T3hP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wuAAAHFAAA0kgAAIAo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0" y="3255645"/>
            <a:ext cx="4281170" cy="332803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G0EAADSSAAAvg4AABAAAAAmAAAACAAAAD0gAAAAAAAA"/>
              </a:ext>
            </a:extLst>
          </p:cNvSpPr>
          <p:nvPr>
            <p:ph type="title"/>
          </p:nvPr>
        </p:nvSpPr>
        <p:spPr>
          <a:xfrm>
            <a:off x="648970" y="719455"/>
            <a:ext cx="11188700" cy="167703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b="1" cap="none"/>
              <a:t>GENEZA IDEJE O „VELIKOJ SRBIJI”</a:t>
            </a:r>
            <a:endParaRPr lang="en-us" b="1" cap="none"/>
          </a:p>
        </p:txBody>
      </p:sp>
      <p:sp>
        <p:nvSpPr>
          <p:cNvPr id="7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5AC-E2C2-25D3-8CC8-14866B867A41}" type="datetime1">
              <a:t>15.12.2022.</a:t>
            </a:fld>
            <a:endParaRPr lang="hr-hr" cap="none"/>
          </a:p>
        </p:txBody>
      </p:sp>
      <p:sp>
        <p:nvSpPr>
          <p:cNvPr id="8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pic>
        <p:nvPicPr>
          <p:cNvPr id="9" name="Grafika 10" descr="Strelica: lagana krivulj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4T3hP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IqAACjGAAAtzYAAEMeAAAQAAAAJgAAAAgAAAD//////////w=="/>
              </a:ext>
            </a:extLst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:p15="http://schemas.microsoft.com/office/powerpoint/2012/main" xmlns:p14="http://schemas.microsoft.com/office/powerpoint/2010/main" xmlns:mc="http://schemas.openxmlformats.org/markup-compatibility/2006" xmlns="" r:embed="rId6"/>
              </a:ext>
            </a:extLst>
          </a:blip>
          <a:stretch>
            <a:fillRect/>
          </a:stretch>
        </p:blipFill>
        <p:spPr>
          <a:xfrm>
            <a:off x="6869430" y="4004945"/>
            <a:ext cx="2025015" cy="9144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Slika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BUW1tU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PQmAABSGgAARy0AAEMe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6332220" y="4278630"/>
            <a:ext cx="1028065" cy="64071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11" name="Picture 7" descr="Screenshot 2022-10-25 14.31.1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5AAAABDgAAAEsAAKMY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10463530" y="2276475"/>
            <a:ext cx="1728470" cy="17284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2" name="Text Box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gEAAAMUYAADvSgAA2BoAABAgAAAmAAAACAAAAP//////////"/>
              </a:ext>
            </a:extLst>
          </p:cNvSpPr>
          <p:nvPr/>
        </p:nvSpPr>
        <p:spPr>
          <a:xfrm>
            <a:off x="10485120" y="4026535"/>
            <a:ext cx="1696085" cy="3371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600" b="1" cap="none"/>
              <a:t>GIORGIA MELONI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EAAAADAAAARHHEAK+rqwATAAAAAAAAAAAAAAAAAAAAAAAAAAAAAAAAAAAAZAAAAAEAAABAAAAAJAAAAGQAAAAiAQAAAAAAAAIAAAAZAAAARHLEDF0AAACvq6s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BIAK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HEAK+rqwBEcsQFr6urAAAAAAAAAAAAAAAAAAAAAAAAAAAAAAAAADJVkQB/f38A5+bmA8zMzADAwP8Af39/AAAAAAAAAAAAAAAAAAAAAAAAAAAAIQAAABgAAAAUAAAAAAAAAAAAAACKIgAAMCoAABAAAAAmAAAACAAAAP//////////"/>
              </a:ext>
            </a:extLst>
          </p:cNvSpPr>
          <p:nvPr/>
        </p:nvSpPr>
        <p:spPr>
          <a:xfrm>
            <a:off x="0" y="0"/>
            <a:ext cx="5614670" cy="6858000"/>
          </a:xfrm>
          <a:prstGeom prst="rect">
            <a:avLst/>
          </a:prstGeom>
          <a:gradFill flip="none" rotWithShape="0">
            <a:gsLst>
              <a:gs pos="0">
                <a:srgbClr val="4471C4">
                  <a:alpha val="82000"/>
                </a:srgbClr>
              </a:gs>
              <a:gs pos="25000">
                <a:schemeClr val="accent1">
                  <a:alpha val="60000"/>
                </a:schemeClr>
              </a:gs>
              <a:gs pos="93000">
                <a:srgbClr val="AFABAB"/>
              </a:gs>
              <a:gs pos="100000">
                <a:srgbClr val="AFABAB"/>
              </a:gs>
            </a:gsLst>
            <a:lin ang="4200000" scaled="0"/>
            <a:tileRect/>
          </a:gra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3" name="Picture 1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dT2o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Title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yUAAMsEAAAWRAAAvQ0AABAAAAAmAAAACAAAAD0gAAAAAAAA"/>
              </a:ext>
            </a:extLst>
          </p:cNvSpPr>
          <p:nvPr>
            <p:ph type="title"/>
          </p:nvPr>
        </p:nvSpPr>
        <p:spPr>
          <a:xfrm>
            <a:off x="6090285" y="779145"/>
            <a:ext cx="4977765" cy="145415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en-us" b="1" cap="none">
                <a:solidFill>
                  <a:srgbClr val="000000"/>
                </a:solidFill>
              </a:rPr>
              <a:t>1989.Godina</a:t>
            </a:r>
            <a:r>
              <a:rPr lang="hr-hr" b="1" cap="none">
                <a:solidFill>
                  <a:srgbClr val="000000"/>
                </a:solidFill>
              </a:rPr>
              <a:t> </a:t>
            </a:r>
            <a:r>
              <a:t/>
            </a:r>
            <a:br/>
            <a:r>
              <a:rPr lang="hr-hr" sz="3240" b="1" cap="none">
                <a:solidFill>
                  <a:srgbClr val="000000"/>
                </a:solidFill>
              </a:rPr>
              <a:t>PONOVNO</a:t>
            </a:r>
            <a:r>
              <a:rPr lang="hr-hr" sz="3240" b="1" cap="none"/>
              <a:t> </a:t>
            </a:r>
            <a:r>
              <a:rPr lang="en-us" sz="3240" b="1" cap="none"/>
              <a:t>“SRBI NA OKUP”</a:t>
            </a:r>
            <a:endParaRPr lang="en-us" cap="none">
              <a:solidFill>
                <a:srgbClr val="000000"/>
              </a:solidFill>
            </a:endParaRPr>
          </a:p>
        </p:txBody>
      </p:sp>
      <p:sp>
        <p:nvSpPr>
          <p:cNvPr id="5" name="Freeform 6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AAAAAIsEAADDHgAAxSU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DJVkQB/f38A5+bmA8zMzADAwP8Af39/AAAAAAAAAAAAAAAAAAAAAAAAAAAAIQAAABgAAAAUAAAAAAAAAIsEAADDHgAAxSUAABAAAAAmAAAACAAAAP//////////"/>
              </a:ext>
            </a:extLst>
          </p:cNvSpPr>
          <p:nvPr/>
        </p:nvSpPr>
        <p:spPr>
          <a:xfrm>
            <a:off x="0" y="738505"/>
            <a:ext cx="5000625" cy="5401310"/>
          </a:xfrm>
          <a:custGeom>
            <a:avLst/>
            <a:gdLst/>
            <a:ahLst/>
            <a:cxnLst/>
            <a:rect l="0" t="0" r="5000625" b="5401310"/>
            <a:pathLst>
              <a:path w="5000625" h="5401310">
                <a:moveTo>
                  <a:pt x="2300042" y="0"/>
                </a:moveTo>
                <a:cubicBezTo>
                  <a:pt x="3791531" y="0"/>
                  <a:pt x="5000625" y="1209125"/>
                  <a:pt x="5000625" y="2700655"/>
                </a:cubicBezTo>
                <a:cubicBezTo>
                  <a:pt x="5000625" y="4192185"/>
                  <a:pt x="3791531" y="5401310"/>
                  <a:pt x="2300042" y="5401310"/>
                </a:cubicBezTo>
                <a:cubicBezTo>
                  <a:pt x="1367861" y="5401310"/>
                  <a:pt x="545991" y="4928996"/>
                  <a:pt x="60677" y="4210617"/>
                </a:cubicBezTo>
                <a:lnTo>
                  <a:pt x="0" y="4110737"/>
                </a:lnTo>
                <a:lnTo>
                  <a:pt x="0" y="1290574"/>
                </a:lnTo>
                <a:lnTo>
                  <a:pt x="60677" y="1190694"/>
                </a:lnTo>
                <a:cubicBezTo>
                  <a:pt x="545991" y="472314"/>
                  <a:pt x="1367861" y="0"/>
                  <a:pt x="230004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vert="horz" wrap="square" lIns="0" tIns="738505" rIns="5000625" bIns="6139815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6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yUAAOYOAAAWRAAASSUAABAAAAAmAAAACAAAAL0gAAAAAAAA"/>
              </a:ext>
            </a:extLst>
          </p:cNvSpPr>
          <p:nvPr>
            <p:ph type="body" idx="1"/>
          </p:nvPr>
        </p:nvSpPr>
        <p:spPr>
          <a:xfrm>
            <a:off x="6090285" y="2421890"/>
            <a:ext cx="4977765" cy="363918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Skupljanje potpisa u Kninu za odcjepljenje od Hrvatske i pripajanje Vrbaskoj banovini</a:t>
            </a:r>
          </a:p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Uz puno angažiranje srpskih crkvenih općina u 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Vukovaru,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Trpinji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Negoslavcima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Boboti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Gabošu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Mikluševcu 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Dalju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Bijelom Brdu </a:t>
            </a:r>
          </a:p>
          <a:p>
            <a:pPr lvl="1">
              <a:defRPr lang="sr-Latn-cs"/>
            </a:pPr>
            <a:r>
              <a:rPr lang="en-us" sz="1700" b="1" cap="none">
                <a:solidFill>
                  <a:srgbClr val="000000"/>
                </a:solidFill>
              </a:rPr>
              <a:t>Erdut. </a:t>
            </a:r>
          </a:p>
          <a:p>
            <a:pPr>
              <a:defRPr lang="sr-Latn-cs"/>
            </a:pPr>
            <a:endParaRPr lang="en-us" sz="1700" cap="none">
              <a:solidFill>
                <a:srgbClr val="000000"/>
              </a:solidFill>
            </a:endParaRPr>
          </a:p>
        </p:txBody>
      </p:sp>
      <p:sp>
        <p:nvSpPr>
          <p:cNvPr id="7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ATGAAAOCgAABAAAAAmAAAACAAAAD0gAAAAAAAA"/>
              </a:ext>
            </a:extLst>
          </p:cNvSpPr>
          <p:nvPr>
            <p:ph type="dt" sz="half" idx="10"/>
          </p:nvPr>
        </p:nvSpPr>
        <p:spPr>
          <a:xfrm>
            <a:off x="805815" y="6223635"/>
            <a:ext cx="3107690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fld id="{2F706932-7CC2-259F-8CC8-8ACA27867ADF}" type="datetime1">
              <a:rPr lang="sr-Latn-cs" sz="1100" cap="none">
                <a:solidFill>
                  <a:srgbClr val="898989"/>
                </a:solidFill>
              </a:rPr>
              <a:t>15.12.2022.</a:t>
            </a:fld>
            <a:endParaRPr lang="en-us" sz="1100" cap="none">
              <a:solidFill>
                <a:srgbClr val="898989"/>
              </a:solidFill>
            </a:endParaRPr>
          </a:p>
        </p:txBody>
      </p:sp>
      <p:sp>
        <p:nvSpPr>
          <p:cNvPr id="8" name="Rezervirano mjesto podnožj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yIAAEkmAACZQgAAOCgAABAAAAAmAAAACAAAAD0gAAAAAAAA"/>
              </a:ext>
            </a:extLst>
          </p:cNvSpPr>
          <p:nvPr>
            <p:ph type="ftr" sz="quarter" idx="11"/>
          </p:nvPr>
        </p:nvSpPr>
        <p:spPr>
          <a:xfrm>
            <a:off x="5536565" y="6223635"/>
            <a:ext cx="5289550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9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mUIAAEkmAAAbRgAAOCgAABAAAAAmAAAACAAAAD0gAAAAAAAA"/>
              </a:ext>
            </a:extLst>
          </p:cNvSpPr>
          <p:nvPr>
            <p:ph type="sldNum" sz="quarter" idx="12"/>
          </p:nvPr>
        </p:nvSpPr>
        <p:spPr>
          <a:xfrm>
            <a:off x="10826115" y="6223635"/>
            <a:ext cx="570230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 lang="sr-Latn-cs"/>
            </a:pPr>
            <a:fld id="{2F702400-4EC2-25D2-8CC8-B8876A867AED}" type="slidenum">
              <a:rPr lang="en-us" sz="1100" cap="none">
                <a:solidFill>
                  <a:srgbClr val="898989"/>
                </a:solidFill>
              </a:rPr>
              <a:t>24</a:t>
            </a:fld>
            <a:endParaRPr lang="en-us" sz="1100" cap="none">
              <a:solidFill>
                <a:srgbClr val="898989"/>
              </a:solidFill>
            </a:endParaRPr>
          </a:p>
        </p:txBody>
      </p:sp>
      <p:pic>
        <p:nvPicPr>
          <p:cNvPr id="10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piEAAGUW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69890" cy="36404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EAAACkFQAAlCEAAGIq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35" y="3517900"/>
            <a:ext cx="5457825" cy="33718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Dw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4000" b="1" cap="all"/>
              <a:t>Strategija za provedbu ideje o Velikoj Srbiji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gMAAJ0JAAA2JQAA2SEAABAAAAAmAAAACAAAAD0gAAAAAAAA"/>
              </a:ext>
            </a:extLst>
          </p:cNvSpPr>
          <p:nvPr>
            <p:ph type="body" idx="1"/>
          </p:nvPr>
        </p:nvSpPr>
        <p:spPr>
          <a:xfrm>
            <a:off x="562610" y="1562735"/>
            <a:ext cx="5486400" cy="393954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hr-hr" sz="2400" b="1" cap="none"/>
              <a:t>1986. MEMORANDUM SANU: </a:t>
            </a:r>
            <a:r>
              <a:rPr lang="hr-hr" sz="2400" cap="none"/>
              <a:t>osuvremenjeni strateški program srpske inteligencije koji određuje rješavanje srpskog pitanja unutar Jugoslavije.</a:t>
            </a:r>
          </a:p>
          <a:p>
            <a:pPr marL="0" indent="0">
              <a:buNone/>
              <a:defRPr lang="sr-Latn-cs"/>
            </a:pPr>
            <a:r>
              <a:rPr lang="hr-hr" sz="2400" b="1" cap="none"/>
              <a:t>STRATEGIJA: </a:t>
            </a:r>
          </a:p>
          <a:p>
            <a:pPr>
              <a:defRPr lang="sr-Latn-cs"/>
            </a:pPr>
            <a:r>
              <a:rPr lang="hr-hr" sz="2200" b="1" cap="none"/>
              <a:t>CILJ</a:t>
            </a:r>
            <a:r>
              <a:rPr lang="hr-hr" sz="2200" cap="none"/>
              <a:t>: VELIKA SRBIJA</a:t>
            </a:r>
          </a:p>
          <a:p>
            <a:pPr>
              <a:defRPr lang="sr-Latn-cs"/>
            </a:pPr>
            <a:r>
              <a:rPr lang="hr-hr" sz="2200" b="1" cap="none"/>
              <a:t>NAČIN</a:t>
            </a:r>
            <a:r>
              <a:rPr lang="hr-hr" sz="2200" cap="none"/>
              <a:t>: KOMBINACIJA POLITIČKOG PRITISKA I VOJNE INTERVENCIJE</a:t>
            </a:r>
          </a:p>
          <a:p>
            <a:pPr>
              <a:defRPr lang="sr-Latn-cs"/>
            </a:pPr>
            <a:r>
              <a:rPr lang="hr-hr" sz="2200" b="1" cap="none"/>
              <a:t>SREDSTVA</a:t>
            </a:r>
            <a:r>
              <a:rPr lang="hr-hr" sz="2200" cap="none"/>
              <a:t>: MILOŠEVIĆ, JNA I POBUNJENI SRBI U HRVATSKOJ I BiH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DwgAAAAAAAA"/>
              </a:ext>
            </a:extLst>
          </p:cNvSpPr>
          <p:nvPr>
            <p:ph type="body" idx="2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  <a:p>
            <a:pPr>
              <a:defRPr lang="sr-Latn-cs"/>
            </a:pPr>
            <a:endParaRPr lang="hr-hr" cap="none"/>
          </a:p>
        </p:txBody>
      </p:sp>
      <p:sp>
        <p:nvSpPr>
          <p:cNvPr id="5" name="Rezervirano mjesto podnožja 1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pic>
        <p:nvPicPr>
          <p:cNvPr id="6" name="Picture 8" descr="200px-Logo_of_the_JNA.svg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g1AAAYBgAAoEEAANAR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990600"/>
            <a:ext cx="1905000" cy="1905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9" descr="dobrica_cosic_X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s2AABSEgAAfkEAANk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876665" y="2978150"/>
            <a:ext cx="1769745" cy="25241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0" descr="d9ba8771a3afe9bcc518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dwgAAAAAAACmDgAAAAAAAAAAAABkAAAAZAAAAAAAAAAjAAAABAAAAGQAAAAXAAAAFAAAAAAAAAAAAAAA/38AAP9/AAAAAAAACQAAAAQAAABHT0c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0oAAB6DQAANjQAALYcAAAQAAAAJgAAAAgAAAD//////////w=="/>
              </a:ext>
            </a:extLst>
          </p:cNvPicPr>
          <p:nvPr/>
        </p:nvPicPr>
        <p:blipFill>
          <a:blip r:embed="rId4"/>
          <a:srcRect l="21670" r="37500"/>
          <a:stretch>
            <a:fillRect/>
          </a:stretch>
        </p:blipFill>
        <p:spPr>
          <a:xfrm>
            <a:off x="6561455" y="2190750"/>
            <a:ext cx="1925955" cy="2476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0A5-EBC2-25B6-8CC8-1DE30E867A48}" type="datetime1">
              <a:t>15.12.2022.</a:t>
            </a:fld>
            <a:endParaRPr lang="hr-hr" cap="none"/>
          </a:p>
        </p:txBody>
      </p:sp>
      <p:sp>
        <p:nvSpPr>
          <p:cNvPr id="10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45D-13C2-25A2-8CC8-E5F71A867AB0}" type="slidenum">
              <a:rPr lang="hr-hr" cap="none"/>
              <a:t>25</a:t>
            </a:fld>
            <a:endParaRPr lang="hr-hr" cap="none"/>
          </a:p>
        </p:txBody>
      </p:sp>
      <p:sp>
        <p:nvSpPr>
          <p:cNvPr id="11" name="TekstniOkvir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AAAAAP4iAAAASwAAGygAABAgAAAmAAAACAAAAP//////////"/>
              </a:ext>
            </a:extLst>
          </p:cNvSpPr>
          <p:nvPr/>
        </p:nvSpPr>
        <p:spPr>
          <a:xfrm>
            <a:off x="0" y="5688330"/>
            <a:ext cx="12192000" cy="831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400" b="1" cap="all">
                <a:solidFill>
                  <a:srgbClr val="FF0000"/>
                </a:solidFill>
              </a:rPr>
              <a:t>POTPUNO JE JASNO DA promjena granica nije moguća bez vojne sile. </a:t>
            </a:r>
          </a:p>
          <a:p>
            <a:pPr algn="ctr">
              <a:defRPr lang="sr-Latn-cs"/>
            </a:pPr>
            <a:endParaRPr lang="hr-hr" sz="2400" cap="none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3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081-CFC2-25F6-8CC8-39A34E867A6C}" type="datetime1">
              <a:t>15.12.2022.</a:t>
            </a:fld>
            <a:endParaRPr lang="hr-hr" cap="none"/>
          </a:p>
        </p:txBody>
      </p:sp>
      <p:sp>
        <p:nvSpPr>
          <p:cNvPr id="4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201-4FC2-25C4-8CC8-B9917C867AEC}" type="slidenum">
              <a:rPr lang="hr-hr" cap="none"/>
              <a:t>26</a:t>
            </a:fld>
            <a:endParaRPr lang="hr-hr" cap="none"/>
          </a:p>
        </p:txBody>
      </p:sp>
      <p:sp>
        <p:nvSpPr>
          <p:cNvPr id="5" name="Rezervirano mjesto sadržaja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JQAAACYAABAAAAAmAAAACAAAAAE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518160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(9.VII.) U Novom Sadu održan je prvi “miting solidarnosti” sa Srbima iz Kosova.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Mitinzi (tzv. događanja naroda) šire se zatim po drugim gradovima Vojvodine i Srbije, a prenose se i u druge republike - “antibirokratska revolucija” 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do </a:t>
            </a:r>
            <a:r>
              <a:rPr lang="hr-hr" sz="1290" cap="none"/>
              <a:t>kraja 1988.godine</a:t>
            </a:r>
            <a:r>
              <a:rPr lang="en-us" sz="1290" cap="none"/>
              <a:t> održano je 60 </a:t>
            </a:r>
            <a:endParaRPr lang="hr-hr" sz="1290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Uslijedile su smjene i ostavke političkih čelništva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cap="none"/>
              <a:t>SAP Vojvodine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cap="none"/>
              <a:t>SAP Kosova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cap="none"/>
              <a:t>SR Crne Gore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na važnije političke pozicije dovedene su osobe spremne na pokornost Slobodanu Miloševiću i provođenje velikosrpske politike.</a:t>
            </a:r>
            <a:endParaRPr lang="hr-hr" sz="1290" cap="none"/>
          </a:p>
          <a:p>
            <a:pPr marL="0" indent="0">
              <a:lnSpc>
                <a:spcPct val="80000"/>
              </a:lnSpc>
              <a:spcBef>
                <a:spcPts val="920"/>
              </a:spcBef>
              <a:buNone/>
              <a:defRPr lang="sr-Latn-cs" sz="2575" cap="none"/>
            </a:pPr>
            <a:r>
              <a:rPr lang="en-us" sz="1290" cap="all"/>
              <a:t>1989.-četnikovanje kod KNINA</a:t>
            </a:r>
            <a:endParaRPr lang="hr-hr" sz="1290" cap="all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(9.VII.) Kod crkve Lazarice na Kosovu polju kraj Knina, vjersko slavlje pretvorilo se u politički skup Srba iz Hrvatske i drugih republika.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/>
              <a:t>Na skupu su dominirala četnička obilježja i velikosrpske parole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i="1" cap="none"/>
              <a:t>Ovo je Srbija</a:t>
            </a:r>
            <a:r>
              <a:rPr lang="en-us" sz="1290" cap="none"/>
              <a:t>, </a:t>
            </a:r>
            <a:endParaRPr lang="hr-hr" sz="129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290" i="1" cap="none"/>
              <a:t>Ne damo te zemljo</a:t>
            </a:r>
            <a:r>
              <a:rPr lang="en-us" sz="1290" cap="none"/>
              <a:t> </a:t>
            </a:r>
            <a:r>
              <a:rPr lang="en-us" sz="1290" i="1" cap="none"/>
              <a:t>Obilića, ne damo te bez krvoprolića</a:t>
            </a:r>
            <a:r>
              <a:rPr lang="en-us" sz="1290" cap="none"/>
              <a:t>.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sz="1290" cap="none"/>
          </a:p>
          <a:p>
            <a:pPr marL="0"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sz="1290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hr-hr" cap="none"/>
          </a:p>
        </p:txBody>
      </p:sp>
      <p:sp>
        <p:nvSpPr>
          <p:cNvPr id="6" name="Naslov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CAJQAAZwoAABAAAAAmAAAACAAAAAEgAAAAAAAA"/>
              </a:ext>
            </a:extLst>
          </p:cNvSpPr>
          <p:nvPr>
            <p:ph type="title"/>
          </p:nvPr>
        </p:nvSpPr>
        <p:spPr>
          <a:xfrm>
            <a:off x="838200" y="365125"/>
            <a:ext cx="5257800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400" b="1" cap="none"/>
              <a:t>1988. POČELI „MITINZI SOLIDARNOSTI” I „DOGAĐANJA NARODA”</a:t>
            </a:r>
            <a:r>
              <a:rPr lang="hr-hr" sz="2400" b="1" cap="none"/>
              <a:t>-”ANTIBIROKRATSKA REOLUCIJA”</a:t>
            </a:r>
            <a:endParaRPr lang="hr-hr" sz="2400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0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MnAACnCAAA00gAACoj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412865" y="1406525"/>
            <a:ext cx="5425440" cy="43097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8AMAANgbAACEIAAAiCYAABAAAAAmAAAACAAAAD0gAAAAAAAA"/>
              </a:ext>
            </a:extLst>
          </p:cNvSpPr>
          <p:nvPr>
            <p:ph type="title"/>
          </p:nvPr>
        </p:nvSpPr>
        <p:spPr>
          <a:xfrm>
            <a:off x="640080" y="4526280"/>
            <a:ext cx="4645660" cy="17373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800" b="1" cap="none"/>
              <a:t>Preustroj Oružanih snaga SFRJ- PLAN „JEDINSTVO”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wIAABoHAACvHgAAaRwAABAAAAAmAAAACAAAAL0gAAAAAAAA"/>
              </a:ext>
            </a:extLst>
          </p:cNvSpPr>
          <p:nvPr>
            <p:ph type="body" idx="1"/>
          </p:nvPr>
        </p:nvSpPr>
        <p:spPr>
          <a:xfrm>
            <a:off x="446405" y="1154430"/>
            <a:ext cx="4541520" cy="34639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65" cap="none"/>
              <a:t>od 1969.</a:t>
            </a:r>
            <a:r>
              <a:rPr lang="hr-hr" sz="1865" cap="none"/>
              <a:t> OS su </a:t>
            </a:r>
            <a:r>
              <a:rPr lang="en-us" sz="1865" cap="none"/>
              <a:t>imale dvije zakonski ravnopravne komponente: </a:t>
            </a:r>
          </a:p>
          <a:p>
            <a:pPr lvl="1">
              <a:defRPr lang="sr-Latn-cs"/>
            </a:pPr>
            <a:r>
              <a:rPr lang="en-us" sz="1865" cap="none"/>
              <a:t>Jugoslavensku narodnu armiju (JNA) </a:t>
            </a:r>
          </a:p>
          <a:p>
            <a:pPr lvl="1">
              <a:defRPr lang="sr-Latn-cs"/>
            </a:pPr>
            <a:r>
              <a:rPr lang="en-us" sz="1865" cap="none"/>
              <a:t>republičke Teritorijalne obrane (TO). </a:t>
            </a:r>
          </a:p>
          <a:p>
            <a:pPr>
              <a:defRPr lang="sr-Latn-cs"/>
            </a:pPr>
            <a:r>
              <a:rPr lang="en-us" sz="1865" cap="none"/>
              <a:t>JNA je bila savezna vojska čija je mirnodopska komponenta imala zadaću onemogućiti strategijsko iznenađenje, </a:t>
            </a:r>
            <a:endParaRPr lang="hr-hr" sz="1865" cap="none"/>
          </a:p>
          <a:p>
            <a:pPr>
              <a:defRPr lang="sr-Latn-cs"/>
            </a:pPr>
            <a:r>
              <a:rPr lang="en-us" sz="1865" cap="none"/>
              <a:t>TO je bila ratna vojska, koja je u miru imala tek malu jezgru po raznim “štabovima”. </a:t>
            </a:r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38C-C2C2-25E5-8CC8-34B05D867A61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059-17C2-25C6-8CC8-E1937E867AB4}" type="slidenum">
              <a:rPr lang="hr-hr" cap="none"/>
              <a:t>27</a:t>
            </a:fld>
            <a:endParaRPr lang="hr-hr" cap="none"/>
          </a:p>
        </p:txBody>
      </p:sp>
      <p:pic>
        <p:nvPicPr>
          <p:cNvPr id="7" name="Rezervirano mjesto sadržaja 8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Pah0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0fAACsBwAAQ0oAAJkjAAAQAAAAJgAAAAgAAAABgQAAAAAAAA=="/>
              </a:ext>
            </a:extLst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5149215" y="1247140"/>
            <a:ext cx="6922770" cy="4539615"/>
          </a:xfrm>
          <a:prstGeom prst="rect">
            <a:avLst/>
          </a:prstGeom>
        </p:spPr>
      </p:pic>
      <p:sp>
        <p:nvSpPr>
          <p:cNvPr id="8" name="TekstniOkvir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8AMAAOABAAC+SAAA/QYAABAgAAAmAAAACAAAAP//////////"/>
              </a:ext>
            </a:extLst>
          </p:cNvSpPr>
          <p:nvPr/>
        </p:nvSpPr>
        <p:spPr>
          <a:xfrm>
            <a:off x="640080" y="304800"/>
            <a:ext cx="11184890" cy="83121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4800" cap="none"/>
              <a:t>KAKO PREOBLIKOVATI VOJSKU?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DAAAA972mAPelgwAAAAAAAAAAAAAAAAAAAAAAAAAAAAAAAAAAAAAAZAAAAAEAAABAAAAAAAAAAGQAAAAOAQAAAAAAAAEAAAAyAAAA9bKXAAAAAAAAAAAAAAAAAAAAAAAAAAAAAAAAAAAAAAAAAAAAAAAAAAAAAAAAAAAAAAAAAAAAAAAAAAAAFAAAADwAAAABAAAAAAAAAO19MQ0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972mAPelgwD1spcAAAAAAAAAAAAAAAAAAAAAAAAAAAAAAAAAAAAAAO19MQYAAAACAAAAAgAAAADAwP8Af39/AAAAAAAAAAAAAAAAAAAAAAAAAAAAIQAAABgAAAAUAAAA5TcAAFsUAACpSQAALyQAABAAAAAmAAAACAAAAP//////////"/>
              </a:ext>
            </a:extLst>
          </p:cNvSpPr>
          <p:nvPr/>
        </p:nvSpPr>
        <p:spPr>
          <a:xfrm>
            <a:off x="9086215" y="3308985"/>
            <a:ext cx="2887980" cy="257302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F7BDA6"/>
              </a:gs>
              <a:gs pos="50000">
                <a:srgbClr val="F5B297"/>
              </a:gs>
              <a:gs pos="100000">
                <a:srgbClr val="F7A583"/>
              </a:gs>
            </a:gsLst>
            <a:lin ang="5400000" scaled="0"/>
            <a:tileRect/>
          </a:gradFill>
          <a:ln w="635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endParaRPr lang="hr-hr" cap="none"/>
          </a:p>
        </p:txBody>
      </p:sp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gEAAEMBAABlRwAAawkAABAAAAAmAAAACAAAAD0gAAAAAAAA"/>
              </a:ext>
            </a:extLst>
          </p:cNvSpPr>
          <p:nvPr>
            <p:ph type="title"/>
          </p:nvPr>
        </p:nvSpPr>
        <p:spPr>
          <a:xfrm>
            <a:off x="285750" y="205105"/>
            <a:ext cx="11320145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2800" b="1" cap="none"/>
              <a:t>Plan „JEDINSTVO”-prvo kršenje Ustava iz 1974.</a:t>
            </a:r>
            <a:r>
              <a:t/>
            </a:r>
            <a:br/>
            <a:r>
              <a:rPr lang="hr-hr" sz="2800" b="1" cap="none"/>
              <a:t>REPUBLIČKA VODSTVA ISKLJUČENA IZ SUSTAVA ZAPOVIJEDANJA SNAGAMA T0</a:t>
            </a:r>
            <a:endParaRPr lang="en-us" sz="2800" b="1" cap="none"/>
          </a:p>
        </p:txBody>
      </p:sp>
      <p:sp>
        <p:nvSpPr>
          <p:cNvPr id="4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ZiYAAKYKAABkOAAANCQAABAAAAAmAAAACAAAAD0gAAAAAAAA"/>
              </a:ext>
            </a:extLst>
          </p:cNvSpPr>
          <p:nvPr>
            <p:ph type="body" idx="1"/>
          </p:nvPr>
        </p:nvSpPr>
        <p:spPr>
          <a:xfrm>
            <a:off x="6242050" y="1731010"/>
            <a:ext cx="2924810" cy="415417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en-us" sz="1240" cap="none"/>
              <a:t>Oružane snage SFRJ su centralizirane </a:t>
            </a:r>
            <a:endParaRPr lang="hr-hr" sz="124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ustrojbeno </a:t>
            </a:r>
            <a:endParaRPr lang="hr-hr" sz="99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zapovjedno</a:t>
            </a:r>
          </a:p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hr-hr" sz="1240" cap="none"/>
              <a:t>Umjesto </a:t>
            </a:r>
            <a:r>
              <a:rPr lang="en-us" sz="1240" cap="none"/>
              <a:t>šest armija</a:t>
            </a:r>
            <a:r>
              <a:rPr lang="hr-hr" sz="1240" cap="none"/>
              <a:t> </a:t>
            </a:r>
            <a:r>
              <a:rPr lang="en-us" sz="1240" cap="none"/>
              <a:t>JNA imala </a:t>
            </a:r>
            <a:endParaRPr lang="hr-hr" sz="124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tri vojne oblasti (VO) na kopnu </a:t>
            </a:r>
            <a:endParaRPr lang="hr-hr" sz="99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Vojnopomorska oblast </a:t>
            </a:r>
            <a:endParaRPr lang="hr-hr" sz="99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Ratno zrakoplovstvo i protuzračna obrana</a:t>
            </a:r>
            <a:r>
              <a:rPr lang="hr-hr" sz="990" cap="none"/>
              <a:t> ( 3 korpusa)</a:t>
            </a:r>
          </a:p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hr-hr" sz="1240" cap="none"/>
              <a:t>POSLJEDICA:</a:t>
            </a:r>
            <a:endParaRPr lang="en-us" sz="124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republička vodstva isključena su iz sustava zapovijedanja snagama TO, koje su, protivno Ustavu SFRJ iz 1974., podređene zapovjedništvima JNA, </a:t>
            </a:r>
            <a:endParaRPr lang="hr-hr" sz="990" cap="none"/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990" cap="none"/>
              <a:t>teritorij Hrvatske podijeljen je između više zapovjedništava. </a:t>
            </a:r>
            <a:endParaRPr lang="hr-hr" sz="990" cap="none"/>
          </a:p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en-us" sz="1240" cap="none"/>
              <a:t>Donošenje Strategije ONO i DSZ</a:t>
            </a:r>
          </a:p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en-us" sz="1240" b="1" cap="none">
                <a:solidFill>
                  <a:srgbClr val="FF0000"/>
                </a:solidFill>
              </a:rPr>
              <a:t>CILJ PREUSTROJA:</a:t>
            </a:r>
          </a:p>
          <a:p>
            <a:pPr lvl="1">
              <a:lnSpc>
                <a:spcPct val="70000"/>
              </a:lnSpc>
              <a:spcBef>
                <a:spcPts val="310"/>
              </a:spcBef>
              <a:defRPr lang="sr-Latn-cs" sz="1490" cap="none"/>
            </a:pPr>
            <a:r>
              <a:rPr lang="en-us" sz="1240" b="1" cap="none">
                <a:solidFill>
                  <a:srgbClr val="FF0000"/>
                </a:solidFill>
              </a:rPr>
              <a:t>Veljko Kadijević: </a:t>
            </a:r>
            <a:r>
              <a:rPr lang="en-us" sz="1240" cap="none">
                <a:solidFill>
                  <a:srgbClr val="FF0000"/>
                </a:solidFill>
              </a:rPr>
              <a:t>Podjelom na vojišta prevazići </a:t>
            </a:r>
            <a:r>
              <a:rPr lang="en-us" sz="1240" b="1" u="sng" cap="none">
                <a:solidFill>
                  <a:srgbClr val="FF0000"/>
                </a:solidFill>
              </a:rPr>
              <a:t>administrativne granice republika i pokrajina</a:t>
            </a:r>
            <a:endParaRPr lang="hr-hr" sz="1240" b="1" u="sng" cap="none">
              <a:solidFill>
                <a:srgbClr val="FF0000"/>
              </a:solidFill>
            </a:endParaRPr>
          </a:p>
          <a:p>
            <a:pPr>
              <a:lnSpc>
                <a:spcPct val="70000"/>
              </a:lnSpc>
              <a:spcBef>
                <a:spcPts val="620"/>
              </a:spcBef>
              <a:defRPr lang="sr-Latn-cs" sz="1735" cap="none"/>
            </a:pPr>
            <a:r>
              <a:rPr lang="hr-hr" sz="1240" b="1" cap="none">
                <a:solidFill>
                  <a:srgbClr val="305496"/>
                </a:solidFill>
              </a:rPr>
              <a:t>ALI...ŠTO KAŽE USTAV IZ 1974. O GRANICAMA REPUBLIKA?</a:t>
            </a:r>
            <a:endParaRPr lang="en-us" sz="1240" cap="none">
              <a:solidFill>
                <a:srgbClr val="305496"/>
              </a:solidFill>
            </a:endParaRPr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D36-78C2-259B-8CC8-8ECE23867ADB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3E6-A8C2-25E5-8CC8-5EB05D867A0B}" type="slidenum">
              <a:rPr lang="hr-hr" cap="none"/>
              <a:t>28</a:t>
            </a:fld>
            <a:endParaRPr lang="hr-hr" cap="none"/>
          </a:p>
        </p:txBody>
      </p:sp>
      <p:pic>
        <p:nvPicPr>
          <p:cNvPr id="8" name="Picture 4" descr="AO-VELIKA SRBIJ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g4ODg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QAAACoCAAAZiYAAGYl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1407160"/>
            <a:ext cx="6229350" cy="46723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Pravokutnik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WzIAAJIgAACIOgAAOioAABAgAAAmAAAACAAAAP//////////"/>
              </a:ext>
            </a:extLst>
          </p:cNvSpPr>
          <p:nvPr/>
        </p:nvSpPr>
        <p:spPr>
          <a:xfrm>
            <a:off x="8185785" y="5294630"/>
            <a:ext cx="1329055" cy="1569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9600" cap="none">
                <a:solidFill>
                  <a:srgbClr val="FF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</a:p>
        </p:txBody>
      </p:sp>
      <p:sp>
        <p:nvSpPr>
          <p:cNvPr id="10" name="Rezervirano mjesto sadržaja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JTcAAKEKAAAkSQAALyQAABAAAAAmAAAACAAAAP//////////"/>
              </a:ext>
            </a:extLst>
          </p:cNvSpPr>
          <p:nvPr/>
        </p:nvSpPr>
        <p:spPr>
          <a:xfrm>
            <a:off x="8964295" y="1727835"/>
            <a:ext cx="2925445" cy="41541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 pitchFamily="2" charset="-18"/>
              <a:buChar char="•"/>
              <a:tabLst/>
              <a:defRPr lang="sr-Latn-cs" sz="2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4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0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9pPr>
          </a:lstStyle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>
                <a:solidFill>
                  <a:srgbClr val="000000"/>
                </a:solidFill>
              </a:rPr>
              <a:t>„Strategija ONO i DSZ“ 1985.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290" cap="none">
                <a:solidFill>
                  <a:srgbClr val="000000"/>
                </a:solidFill>
              </a:rPr>
              <a:t>značajno naglašava svaki oblik destabilizacije društveno političkog ustroja i ekonomskog sustava. 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290" cap="none">
                <a:solidFill>
                  <a:srgbClr val="000000"/>
                </a:solidFill>
              </a:rPr>
              <a:t>Prema toj strategiji JNA kao oružana sila za zaštitu teritorijalnog integriteta preoblikuje se u vojsku za očuvanje političkog sustava. 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en-us" sz="1290" b="1" cap="none">
                <a:solidFill>
                  <a:srgbClr val="FF0000"/>
                </a:solidFill>
              </a:rPr>
              <a:t>ČETVRTO POGLAVLJE: „VANREDNE PRILIKE”: SPREGA „UNUTRAŠNJEG” I „VANJSKOG” NEPRIJATELJA</a:t>
            </a:r>
          </a:p>
          <a:p>
            <a:pPr>
              <a:lnSpc>
                <a:spcPct val="70000"/>
              </a:lnSpc>
              <a:spcBef>
                <a:spcPts val="920"/>
              </a:spcBef>
              <a:defRPr lang="sr-Latn-cs" sz="2575" cap="none"/>
            </a:pPr>
            <a:r>
              <a:rPr lang="en-us" sz="1290" cap="none">
                <a:solidFill>
                  <a:srgbClr val="FF0000"/>
                </a:solidFill>
              </a:rPr>
              <a:t>uporaba snaga </a:t>
            </a:r>
            <a:r>
              <a:rPr lang="en-us" sz="1290" cap="none">
                <a:solidFill>
                  <a:srgbClr val="000000"/>
                </a:solidFill>
              </a:rPr>
              <a:t>JNA moguća je na dva načina: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290" b="1" i="1" cap="none">
                <a:solidFill>
                  <a:srgbClr val="000000"/>
                </a:solidFill>
              </a:rPr>
              <a:t>demonstracija sile i prijetnja njezinom uporabom</a:t>
            </a:r>
            <a:r>
              <a:rPr lang="en-us" sz="1290" cap="none">
                <a:solidFill>
                  <a:srgbClr val="000000"/>
                </a:solidFill>
              </a:rPr>
              <a:t> u žarištima izražavanja neprijateljske djelatnosti;</a:t>
            </a:r>
          </a:p>
          <a:p>
            <a:pPr lvl="1">
              <a:lnSpc>
                <a:spcPct val="70000"/>
              </a:lnSpc>
              <a:spcBef>
                <a:spcPts val="460"/>
              </a:spcBef>
              <a:defRPr lang="sr-Latn-cs" sz="2210" cap="none"/>
            </a:pPr>
            <a:r>
              <a:rPr lang="en-us" sz="1290" b="1" i="1" cap="none">
                <a:solidFill>
                  <a:srgbClr val="000000"/>
                </a:solidFill>
              </a:rPr>
              <a:t>izravno sudjelovanje </a:t>
            </a:r>
            <a:r>
              <a:rPr lang="en-us" sz="1290" cap="none">
                <a:solidFill>
                  <a:srgbClr val="000000"/>
                </a:solidFill>
              </a:rPr>
              <a:t>dijela JNA u otklanjanju "vanrednih prilika" i njima izazvanih posljedica. </a:t>
            </a:r>
            <a:endParaRPr lang="hr-hr" sz="1290" cap="none">
              <a:solidFill>
                <a:srgbClr val="000000"/>
              </a:solidFill>
            </a:endParaRPr>
          </a:p>
        </p:txBody>
      </p:sp>
      <p:sp>
        <p:nvSpPr>
          <p:cNvPr id="11" name="Content Placeholder 7" descr="slika-Strategija-ONO-I-DSZ-114734807v280h210.jpg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yAAAABQ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EUAAAghAADjSQAAACYAABAAAAAmAAAACAAAAAEBAAAA4MEB"/>
              </a:ext>
            </a:extLst>
          </p:cNvSpPr>
          <p:nvPr>
            <p:ph type="body" idx="2"/>
          </p:nvPr>
        </p:nvSpPr>
        <p:spPr>
          <a:xfrm>
            <a:off x="11239500" y="5369560"/>
            <a:ext cx="771525" cy="807720"/>
          </a:xfrm>
          <a:custGeom>
            <a:avLst/>
            <a:gdLst/>
            <a:ahLst/>
            <a:cxnLst/>
            <a:rect l="0" t="0" r="771525" b="807720"/>
            <a:pathLst>
              <a:path w="771525" h="807720">
                <a:moveTo>
                  <a:pt x="367766" y="0"/>
                </a:moveTo>
                <a:cubicBezTo>
                  <a:pt x="590756" y="0"/>
                  <a:pt x="771525" y="180814"/>
                  <a:pt x="771525" y="403860"/>
                </a:cubicBezTo>
                <a:cubicBezTo>
                  <a:pt x="771525" y="626906"/>
                  <a:pt x="590756" y="807720"/>
                  <a:pt x="367766" y="807720"/>
                </a:cubicBezTo>
                <a:cubicBezTo>
                  <a:pt x="214461" y="807720"/>
                  <a:pt x="81111" y="722257"/>
                  <a:pt x="12739" y="596364"/>
                </a:cubicBezTo>
                <a:lnTo>
                  <a:pt x="0" y="569912"/>
                </a:lnTo>
                <a:lnTo>
                  <a:pt x="0" y="237808"/>
                </a:lnTo>
                <a:lnTo>
                  <a:pt x="12739" y="211356"/>
                </a:lnTo>
                <a:cubicBezTo>
                  <a:pt x="81111" y="85463"/>
                  <a:pt x="214461" y="0"/>
                  <a:pt x="367766" y="0"/>
                </a:cubicBezTo>
                <a:close/>
              </a:path>
            </a:pathLst>
          </a:custGeom>
          <a:effectLst>
            <a:softEdge rad="127000"/>
          </a:effectLst>
        </p:spPr>
        <p:txBody>
          <a:bodyPr/>
          <a:lstStyle/>
          <a:p>
            <a:pPr>
              <a:defRPr lang="sr-Latn-cs"/>
            </a:pPr>
            <a:endParaRPr/>
          </a:p>
        </p:txBody>
      </p:sp>
      <p:sp>
        <p:nvSpPr>
          <p:cNvPr id="12" name="Rounded Rectangle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ZiYAAKIbAADlNwAAACYAABAAAAAmAAAACAAAAP//////////"/>
              </a:ext>
            </a:extLst>
          </p:cNvSpPr>
          <p:nvPr/>
        </p:nvSpPr>
        <p:spPr>
          <a:xfrm>
            <a:off x="6242050" y="4491990"/>
            <a:ext cx="2844165" cy="1685290"/>
          </a:xfrm>
          <a:prstGeom prst="roundRect">
            <a:avLst>
              <a:gd name="adj" fmla="val 16667"/>
            </a:avLst>
          </a:prstGeom>
          <a:noFill/>
          <a:ln w="381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  <p:bldP spid="4" grpId="1" animBg="1" advAuto="0"/>
      <p:bldP spid="4" grpId="2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MAAAAFAAAACwAAAAEAAAABAAAAAAAAAAAAAAAAAAAAAAAAAAcAAAAMAAAAAQAAAAEAAAAAAAAAAAAAAAAAAAAAAAAACQAAAA0AAAABAAAAAQAAAAAAAAAAAAAAAAAAAAAAAAA="/>
      </p:ext>
    </p:ext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awIAAMwBAABdRwAAywQAABAAAAAmAAAACAAAAL0gAAAAAAAA"/>
              </a:ext>
            </a:extLst>
          </p:cNvSpPr>
          <p:nvPr>
            <p:ph type="title"/>
          </p:nvPr>
        </p:nvSpPr>
        <p:spPr>
          <a:xfrm>
            <a:off x="393065" y="292100"/>
            <a:ext cx="11207750" cy="48704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algn="r">
              <a:spcBef>
                <a:spcPts val="0"/>
              </a:spcBef>
              <a:defRPr lang="sr-Latn-cs" sz="3960" cap="none"/>
            </a:pPr>
            <a:r>
              <a:rPr lang="hr-hr" sz="2880" b="1" cap="none"/>
              <a:t>Raspored i jačina snaga JNA 1991.godine</a:t>
            </a:r>
            <a:endParaRPr lang="en-us" sz="2880" b="1" cap="none"/>
          </a:p>
        </p:txBody>
      </p:sp>
      <p:pic>
        <p:nvPicPr>
          <p:cNvPr id="3" name="Rezervirano mjesto sadržaja 5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I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wnAACTBAAADkYAAJAlAAAQAAAAJgAAAAgAAAABgQAAgB8AAA=="/>
              </a:ext>
            </a:extLst>
          </p:cNvPicPr>
          <p:nvPr>
            <p:ph type="pic" idx="2"/>
          </p:nvPr>
        </p:nvPicPr>
        <p:blipFill>
          <a:blip r:embed="rId3"/>
          <a:srcRect b="320"/>
          <a:stretch>
            <a:fillRect/>
          </a:stretch>
        </p:blipFill>
        <p:spPr>
          <a:xfrm>
            <a:off x="6388100" y="743585"/>
            <a:ext cx="4999990" cy="5362575"/>
          </a:xfrm>
          <a:prstGeom prst="rect">
            <a:avLst/>
          </a:prstGeom>
          <a:ln>
            <a:noFill/>
          </a:ln>
        </p:spPr>
      </p:pic>
      <p:sp>
        <p:nvSpPr>
          <p:cNvPr id="4" name="Pravokutnik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v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ligAAIoOAAAMLAAAcRAAABAAAAAmAAAACAAAAP//////////"/>
              </a:ext>
            </a:extLst>
          </p:cNvSpPr>
          <p:nvPr/>
        </p:nvSpPr>
        <p:spPr>
          <a:xfrm>
            <a:off x="6597650" y="2363470"/>
            <a:ext cx="562610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13.K</a:t>
            </a:r>
          </a:p>
        </p:txBody>
      </p:sp>
      <p:sp>
        <p:nvSpPr>
          <p:cNvPr id="5" name="Pravokutnik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r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DCwAAKcHAACCLwAAjwkAABAAAAAmAAAACAAAAP//////////"/>
              </a:ext>
            </a:extLst>
          </p:cNvSpPr>
          <p:nvPr/>
        </p:nvSpPr>
        <p:spPr>
          <a:xfrm>
            <a:off x="7160260" y="1243965"/>
            <a:ext cx="562610" cy="3098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14.K</a:t>
            </a:r>
          </a:p>
        </p:txBody>
      </p:sp>
      <p:sp>
        <p:nvSpPr>
          <p:cNvPr id="6" name="Pravokutnik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7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6DcAABgIAABfOwAA/wkAABAAAAAmAAAACAAAAP//////////"/>
              </a:ext>
            </a:extLst>
          </p:cNvSpPr>
          <p:nvPr/>
        </p:nvSpPr>
        <p:spPr>
          <a:xfrm>
            <a:off x="9088120" y="1315720"/>
            <a:ext cx="563245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32.K</a:t>
            </a:r>
          </a:p>
        </p:txBody>
      </p:sp>
      <p:sp>
        <p:nvSpPr>
          <p:cNvPr id="7" name="Pravokutnik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v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LTYAAJwLAACkOQAAgw0AABAAAAAmAAAACAAAAP//////////"/>
              </a:ext>
            </a:extLst>
          </p:cNvSpPr>
          <p:nvPr/>
        </p:nvSpPr>
        <p:spPr>
          <a:xfrm>
            <a:off x="8806815" y="1887220"/>
            <a:ext cx="563245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10.K</a:t>
            </a:r>
          </a:p>
        </p:txBody>
      </p:sp>
      <p:sp>
        <p:nvSpPr>
          <p:cNvPr id="8" name="Pravokutnik 1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7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wDQAAK8WAAA3OAAAlhgAABAAAAAmAAAACAAAAP//////////"/>
              </a:ext>
            </a:extLst>
          </p:cNvSpPr>
          <p:nvPr/>
        </p:nvSpPr>
        <p:spPr>
          <a:xfrm>
            <a:off x="8575040" y="3687445"/>
            <a:ext cx="563245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9.K</a:t>
            </a:r>
          </a:p>
        </p:txBody>
      </p:sp>
      <p:sp>
        <p:nvSpPr>
          <p:cNvPr id="9" name="Pravokutnik 1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IDdk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v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IDdkAP///wEAAAAAAAAAAAAAAAAAAAAAAAAAAAAAAAAAAAAAAAAAAHCtRwx/f38AAAAAAMvLywDAwP8Af39/AAAAAAAAAAAAAAAAAAAAAAAAAAAAIQAAABgAAAAUAAAANjYAAKENAACsOQAAiA8AABAAAAAmAAAACAAAAP//////////"/>
              </a:ext>
            </a:extLst>
          </p:cNvSpPr>
          <p:nvPr/>
        </p:nvSpPr>
        <p:spPr>
          <a:xfrm>
            <a:off x="8812530" y="2215515"/>
            <a:ext cx="562610" cy="309245"/>
          </a:xfrm>
          <a:prstGeom prst="rect">
            <a:avLst/>
          </a:prstGeom>
          <a:solidFill>
            <a:srgbClr val="203764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5.K</a:t>
            </a:r>
          </a:p>
        </p:txBody>
      </p:sp>
      <p:sp>
        <p:nvSpPr>
          <p:cNvPr id="10" name="Pravokutnik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HD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r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HDAAP///wEAAAAAAAAAAAAAAAAAAAAAAAAAAAAAAAAAAAAAAAAAAHCtRwx/f38AAAAAAMvLywDAwP8Af39/AAAAAAAAAAAAAAAAAAAAAAAAAAAAIQAAABgAAAAUAAAA2yYAAGISAABRKgAASRQAABAAAAAmAAAACAAAAP//////////"/>
              </a:ext>
            </a:extLst>
          </p:cNvSpPr>
          <p:nvPr/>
        </p:nvSpPr>
        <p:spPr>
          <a:xfrm>
            <a:off x="6316345" y="2988310"/>
            <a:ext cx="562610" cy="30924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>
                <a:solidFill>
                  <a:schemeClr val="bg1"/>
                </a:solidFill>
              </a:rPr>
              <a:t>5.VPS</a:t>
            </a:r>
          </a:p>
        </p:txBody>
      </p:sp>
      <p:sp>
        <p:nvSpPr>
          <p:cNvPr id="11" name="Pravokutnik 2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HD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r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HDAAP///wEAAAAAAAAAAAAAAAAAAAAAAAAAAAAAAAAAAAAAAAAAAHCtRwx/f38AAAAAAMvLywDAwP8Af39/AAAAAAAAAAAAAAAAAAAAAAAAAAAAIQAAABgAAAAUAAAABTEAACUdAADaNgAAvB8AABAAAAAmAAAACAAAAP//////////"/>
              </a:ext>
            </a:extLst>
          </p:cNvSpPr>
          <p:nvPr/>
        </p:nvSpPr>
        <p:spPr>
          <a:xfrm>
            <a:off x="7968615" y="4737735"/>
            <a:ext cx="948055" cy="42100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VPO</a:t>
            </a:r>
          </a:p>
        </p:txBody>
      </p:sp>
      <p:sp>
        <p:nvSpPr>
          <p:cNvPr id="12" name="Pravokutnik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F8AY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7S8AAMEKAADCNQAAWA0AABAAAAAmAAAACAAAAP//////////"/>
              </a:ext>
            </a:extLst>
          </p:cNvSpPr>
          <p:nvPr/>
        </p:nvSpPr>
        <p:spPr>
          <a:xfrm>
            <a:off x="7790815" y="1748155"/>
            <a:ext cx="948055" cy="42100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5.VO</a:t>
            </a:r>
          </a:p>
        </p:txBody>
      </p:sp>
      <p:sp>
        <p:nvSpPr>
          <p:cNvPr id="13" name="Pravokutnik 2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n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bTIAAJwFAADjNQAAgwcAABAAAAAmAAAACAAAAP//////////"/>
              </a:ext>
            </a:extLst>
          </p:cNvSpPr>
          <p:nvPr/>
        </p:nvSpPr>
        <p:spPr>
          <a:xfrm>
            <a:off x="8197215" y="911860"/>
            <a:ext cx="562610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31.K</a:t>
            </a:r>
          </a:p>
        </p:txBody>
      </p:sp>
      <p:sp>
        <p:nvSpPr>
          <p:cNvPr id="14" name="Pravokutnik 2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v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mUQAAGQMAAAPSAAATA4AABAAAAAmAAAACAAAAP//////////"/>
              </a:ext>
            </a:extLst>
          </p:cNvSpPr>
          <p:nvPr/>
        </p:nvSpPr>
        <p:spPr>
          <a:xfrm>
            <a:off x="11151235" y="2014220"/>
            <a:ext cx="562610" cy="3098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12.K</a:t>
            </a:r>
          </a:p>
        </p:txBody>
      </p:sp>
      <p:sp>
        <p:nvSpPr>
          <p:cNvPr id="15" name="Pravokutnik 2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7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7TYAAJoRAABjOgAAgRMAABAAAAAmAAAACAAAAP//////////"/>
              </a:ext>
            </a:extLst>
          </p:cNvSpPr>
          <p:nvPr/>
        </p:nvSpPr>
        <p:spPr>
          <a:xfrm>
            <a:off x="8928735" y="2861310"/>
            <a:ext cx="562610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5.K</a:t>
            </a:r>
          </a:p>
        </p:txBody>
      </p:sp>
      <p:sp>
        <p:nvSpPr>
          <p:cNvPr id="16" name="Pravokutnik 2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n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mTsAAFYSAAAPPwAAPRQAABAAAAAmAAAACAAAAP//////////"/>
              </a:ext>
            </a:extLst>
          </p:cNvSpPr>
          <p:nvPr/>
        </p:nvSpPr>
        <p:spPr>
          <a:xfrm>
            <a:off x="9688195" y="2980690"/>
            <a:ext cx="562610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17.K</a:t>
            </a:r>
          </a:p>
        </p:txBody>
      </p:sp>
      <p:sp>
        <p:nvSpPr>
          <p:cNvPr id="17" name="Pravokutnik 2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3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ODwAANEYAACvPwAAuBoAABAAAAAmAAAACAAAAP//////////"/>
              </a:ext>
            </a:extLst>
          </p:cNvSpPr>
          <p:nvPr/>
        </p:nvSpPr>
        <p:spPr>
          <a:xfrm>
            <a:off x="9789160" y="4034155"/>
            <a:ext cx="563245" cy="309245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4.K</a:t>
            </a:r>
          </a:p>
        </p:txBody>
      </p:sp>
      <p:sp>
        <p:nvSpPr>
          <p:cNvPr id="18" name="Pravokutnik 2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CBg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Ov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CBgAP///wEAAAAAAAAAAAAAAAAAAAAAAAAAAAAAAAAAAAAAAAAAAHCtRwx/f38AAAAAAMvLywDAwP8Af39/AAAAAAAAAAAAAAAAAAAAAAAAAAAAIQAAABgAAAAUAAAAmUQAAL8IAADOSgAAVgsAABAAAAAmAAAACAAAAP//////////"/>
              </a:ext>
            </a:extLst>
          </p:cNvSpPr>
          <p:nvPr/>
        </p:nvSpPr>
        <p:spPr>
          <a:xfrm>
            <a:off x="11151235" y="1421765"/>
            <a:ext cx="1009015" cy="421005"/>
          </a:xfrm>
          <a:prstGeom prst="rect">
            <a:avLst/>
          </a:prstGeom>
          <a:solidFill>
            <a:srgbClr val="00206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KRV i PVO</a:t>
            </a:r>
          </a:p>
        </p:txBody>
      </p:sp>
      <p:sp>
        <p:nvSpPr>
          <p:cNvPr id="19" name="Pravokutnik 2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IDdk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z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IDdkAP///wEAAAAAAAAAAAAAAAAAAAAAAAAAAAAAAAAAAAAAAAAAAHCtRwx/f38AAAAAAMvLywDAwP8Af39/AAAAAAAAAAAAAAAAAAAAAAAAAAAAIQAAABgAAAAUAAAAEUUAALgRAACHSAAAnxMAABAAAAAmAAAACAAAAP//////////"/>
              </a:ext>
            </a:extLst>
          </p:cNvSpPr>
          <p:nvPr/>
        </p:nvSpPr>
        <p:spPr>
          <a:xfrm>
            <a:off x="11227435" y="2880360"/>
            <a:ext cx="562610" cy="309245"/>
          </a:xfrm>
          <a:prstGeom prst="rect">
            <a:avLst/>
          </a:prstGeom>
          <a:solidFill>
            <a:srgbClr val="203764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1.K</a:t>
            </a:r>
          </a:p>
        </p:txBody>
      </p:sp>
      <p:sp>
        <p:nvSpPr>
          <p:cNvPr id="20" name="Pravokutnik 2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n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GkIAALwfAACQRQAApCEAABAAAAAmAAAACAAAAP//////////"/>
              </a:ext>
            </a:extLst>
          </p:cNvSpPr>
          <p:nvPr/>
        </p:nvSpPr>
        <p:spPr>
          <a:xfrm>
            <a:off x="10745470" y="5158740"/>
            <a:ext cx="562610" cy="3098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2.K</a:t>
            </a:r>
          </a:p>
        </p:txBody>
      </p:sp>
      <p:sp>
        <p:nvSpPr>
          <p:cNvPr id="21" name="Pravokutnik 3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HD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H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HDAAP///wEAAAAAAAAAAAAAAAAAAAAAAAAAAAAAAAAAAAAAAAAAAHCtRwx/f38AAAAAAMvLywDAwP8Af39/AAAAAAAAAAAAAAAAAAAAAAAAAAAAIQAAABgAAAAUAAAAXC8AAIUZAACtMgAABBsAABAAAAAmAAAACAAAAP//////////"/>
              </a:ext>
            </a:extLst>
          </p:cNvSpPr>
          <p:nvPr/>
        </p:nvSpPr>
        <p:spPr>
          <a:xfrm>
            <a:off x="7698740" y="4148455"/>
            <a:ext cx="539115" cy="243205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>
                <a:solidFill>
                  <a:schemeClr val="bg1"/>
                </a:solidFill>
              </a:rPr>
              <a:t>8.VPS</a:t>
            </a:r>
          </a:p>
        </p:txBody>
      </p:sp>
      <p:sp>
        <p:nvSpPr>
          <p:cNvPr id="22" name="Pravokutnik 3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HD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F8AY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HDAAP///wEAAAAAAAAAAAAAAAAAAAAAAAAAAAAAAAAAAAAAAAAAAHCtRwx/f38AAAAAAMvLywDAwP8Af39/AAAAAAAAAAAAAAAAAAAAAAAAAAAAIQAAABgAAAAUAAAA4zgAAFAgAABaPAAAOCIAABAAAAAmAAAACAAAAP//////////"/>
              </a:ext>
            </a:extLst>
          </p:cNvSpPr>
          <p:nvPr/>
        </p:nvSpPr>
        <p:spPr>
          <a:xfrm>
            <a:off x="9247505" y="5252720"/>
            <a:ext cx="563245" cy="3098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>
                <a:solidFill>
                  <a:schemeClr val="bg1"/>
                </a:solidFill>
              </a:rPr>
              <a:t>9.VPS</a:t>
            </a:r>
          </a:p>
        </p:txBody>
      </p:sp>
      <p:sp>
        <p:nvSpPr>
          <p:cNvPr id="23" name="Pravokutnik 3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HD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3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HDAAP///wEAAAAAAAAAAAAAAAAAAAAAAAAAAAAAAAAAAAAAAAAAAHCtRwx/f38AAAAAAMvLywDAwP8Af39/AAAAAAAAAAAAAAAAAAAAAAAAAAAAIQAAABgAAAAUAAAAazMAAMsfAADhNgAAsyEAABAAAAAmAAAACAAAAP//////////"/>
              </a:ext>
            </a:extLst>
          </p:cNvSpPr>
          <p:nvPr/>
        </p:nvSpPr>
        <p:spPr>
          <a:xfrm>
            <a:off x="8358505" y="5168265"/>
            <a:ext cx="562610" cy="309880"/>
          </a:xfrm>
          <a:prstGeom prst="rect">
            <a:avLst/>
          </a:prstGeom>
          <a:solidFill>
            <a:srgbClr val="0070C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>
                <a:solidFill>
                  <a:schemeClr val="bg1"/>
                </a:solidFill>
              </a:rPr>
              <a:t>FLOTA</a:t>
            </a:r>
          </a:p>
        </p:txBody>
      </p:sp>
      <p:sp>
        <p:nvSpPr>
          <p:cNvPr id="24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5F3-BDC2-2593-8CC8-4BC62B867A1E}" type="datetime1">
              <a:t>15.12.2022.</a:t>
            </a:fld>
            <a:endParaRPr lang="hr-hr" cap="none"/>
          </a:p>
        </p:txBody>
      </p:sp>
      <p:sp>
        <p:nvSpPr>
          <p:cNvPr id="25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26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746-08C2-25D1-8CC8-FE8469867AAB}" type="slidenum">
              <a:rPr lang="hr-hr" cap="none"/>
              <a:t>29</a:t>
            </a:fld>
            <a:endParaRPr lang="hr-hr" cap="none"/>
          </a:p>
        </p:txBody>
      </p:sp>
      <p:sp>
        <p:nvSpPr>
          <p:cNvPr id="27" name="Pravokutnik 3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AEAA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HCtRwx/f38AAAAAAMvLywDAwP8Af39/AAAAAAAAAAAAAAAAAAAAAAAAAAAAIQAAABgAAAAUAAAAjUQAAB0GAADCSgAAtQgAABAAAAAmAAAACAAAAP//////////"/>
              </a:ext>
            </a:extLst>
          </p:cNvSpPr>
          <p:nvPr/>
        </p:nvSpPr>
        <p:spPr>
          <a:xfrm>
            <a:off x="11143615" y="993775"/>
            <a:ext cx="1009015" cy="42164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sz="1600" cap="none">
                <a:solidFill>
                  <a:schemeClr val="bg1"/>
                </a:solidFill>
              </a:rPr>
              <a:t>1.VO</a:t>
            </a:r>
          </a:p>
        </p:txBody>
      </p:sp>
      <p:cxnSp>
        <p:nvCxnSpPr>
          <p:cNvPr id="28" name="Poveznik: kutno 9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gAAAA0AAAAAkAAAAEgAAACQAAAASAAAAAAAAAAAAAAAAAAAAAEAAABQAAAAAAAAAAAAAAA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AAAAlaAAAAAQAAABQAAAAUAAAAFAAAAAEAAAAAAAAAZAAAAGQAAAAC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rOy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5+bmA8zMzADAwP8Af39/AAAAAAAAAAAAAAAAAAAAAAAAAAAAIQAAABgAAAAUAAAAjUQAAB0GAACWSAAAcRAAABAAAAAmAAAACAAAAP//////////"/>
              </a:ext>
            </a:extLst>
          </p:cNvCxnSpPr>
          <p:nvPr/>
        </p:nvCxnSpPr>
        <p:spPr>
          <a:xfrm rot="16200000" flipH="1">
            <a:off x="10632440" y="1504950"/>
            <a:ext cx="1678940" cy="655955"/>
          </a:xfrm>
          <a:prstGeom prst="bentConnector3">
            <a:avLst>
              <a:gd name="adj1" fmla="val 50000"/>
            </a:avLst>
          </a:prstGeom>
          <a:noFill/>
          <a:ln w="57150" cap="flat" cmpd="sng" algn="ctr">
            <a:solidFill>
              <a:schemeClr val="tx1"/>
            </a:solidFill>
            <a:prstDash val="solid"/>
            <a:headEnd type="none"/>
            <a:tailEnd type="triangle" w="med" len="med"/>
          </a:ln>
          <a:effectLst/>
        </p:spPr>
      </p:cxnSp>
      <p:sp>
        <p:nvSpPr>
          <p:cNvPr id="29" name="TekstniOkvir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yRIAAE8YAAA0KwAAWSkAABAgAAAmAAAACAAAAP//////////"/>
              </a:ext>
            </a:extLst>
          </p:cNvSpPr>
          <p:nvPr/>
        </p:nvSpPr>
        <p:spPr>
          <a:xfrm>
            <a:off x="3053715" y="3951605"/>
            <a:ext cx="3969385" cy="2769870"/>
          </a:xfrm>
          <a:prstGeom prst="rect">
            <a:avLst/>
          </a:prstGeom>
          <a:solidFill>
            <a:srgbClr val="FFFFFF"/>
          </a:solidFill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b="1" cap="none"/>
              <a:t>5.VOJNA OBLAST - ZAGREB</a:t>
            </a:r>
            <a:endParaRPr lang="en-us" b="1" cap="none"/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Pristožerne postrojbe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Korpusi: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10.Korpus Zagreb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13. Korpus Rijeka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14. Korpus Ljubljana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31. Korpus Maribor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32. Korpus Varaždin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Veličina: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Zagrebački i Ljubljanski korpus: po oko 11 000 pripadnika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Riječki korpus: oko 4 000 pripadnika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288.motorizirana brigada Postojna: 2370 pripadnka</a:t>
            </a:r>
          </a:p>
          <a:p>
            <a:pPr marL="171450" indent="-171450">
              <a:buFont typeface="Arial" pitchFamily="2" charset="-18"/>
              <a:buChar char="•"/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13.proleterska brigada Ilirska Bistrica: 1757 pripadnika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endParaRPr lang="hr-hr" sz="1200" cap="none"/>
          </a:p>
        </p:txBody>
      </p:sp>
      <p:cxnSp>
        <p:nvCxnSpPr>
          <p:cNvPr id="30" name="Poveznik: kutno 8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gAAAA0AAAAAkAAAAEgAAACQAAAASAAAAAAAAAAAAAAAAgAAAAEAAABQAAAArp6T3je+2r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C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rOy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Hx0AAAwMAADtLwAATxgAABAAAAAmAAAACAAAAP//////////"/>
              </a:ext>
            </a:extLst>
          </p:cNvCxnSpPr>
          <p:nvPr/>
        </p:nvCxnSpPr>
        <p:spPr>
          <a:xfrm flipV="1">
            <a:off x="4733925" y="1958340"/>
            <a:ext cx="3056890" cy="1993265"/>
          </a:xfrm>
          <a:prstGeom prst="bentConnector3">
            <a:avLst>
              <a:gd name="adj1" fmla="val 29107"/>
            </a:avLst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triangle" w="med" len="med"/>
          </a:ln>
          <a:effectLst/>
        </p:spPr>
      </p:cxnSp>
      <p:graphicFrame>
        <p:nvGraphicFramePr>
          <p:cNvPr id="31" name="Table 30"/>
          <p:cNvGraphicFramePr>
            <a:graphicFrameLocks noGrp="1"/>
          </p:cNvGraphicFramePr>
          <p:nvPr/>
        </p:nvGraphicFramePr>
        <p:xfrm>
          <a:off x="3329940" y="474345"/>
          <a:ext cx="1908810" cy="257365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54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985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400" cap="none"/>
                        <a:t>Of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400" cap="none"/>
                        <a:t>25 100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514985"/>
                  </a:ext>
                </a:extLst>
              </a:tr>
              <a:tr h="514985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400" cap="none"/>
                        <a:t>Podof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400" cap="none"/>
                        <a:t>20 000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514985"/>
                  </a:ext>
                </a:extLst>
              </a:tr>
              <a:tr h="514985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400" cap="none"/>
                        <a:t>Vojn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400" cap="none"/>
                        <a:t>201 000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514985"/>
                  </a:ext>
                </a:extLst>
              </a:tr>
              <a:tr h="514985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400" cap="none"/>
                        <a:t>Svega 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400" cap="none"/>
                        <a:t>246 000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514985"/>
                  </a:ext>
                </a:extLst>
              </a:tr>
              <a:tr h="514985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400" cap="none"/>
                        <a:t>U ratu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r>
                        <a:rPr lang="hr-hr" sz="1400" cap="none"/>
                        <a:t>1 060 000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EB9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514985"/>
                  </a:ext>
                </a:extLst>
              </a:tr>
            </a:tbl>
          </a:graphicData>
        </a:graphic>
      </p:graphicFrame>
      <p:pic>
        <p:nvPicPr>
          <p:cNvPr id="32" name="Picture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gXAADkAgAAyRkAADcG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3865880" y="469900"/>
            <a:ext cx="325755" cy="54038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3" name="Picture 1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qHU8d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UXAABUBQAADBoAAIYJ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3823335" y="866140"/>
            <a:ext cx="410845" cy="68199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4" name="Picture 1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PeHh4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kXAACCCQAAVBoAAEgM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3754755" y="1545590"/>
            <a:ext cx="525145" cy="450850"/>
          </a:xfrm>
          <a:prstGeom prst="rect">
            <a:avLst/>
          </a:prstGeom>
          <a:noFill/>
          <a:ln>
            <a:noFill/>
          </a:ln>
          <a:effectLst/>
        </p:spPr>
      </p:pic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144780" y="493395"/>
          <a:ext cx="2690495" cy="628713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94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4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Tenkovi 1900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Izv. Okl. Vozilo 240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BVP 490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OT 500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Topn. Iznad 105mm 1934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PO top 1800 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MB 6000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823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Avioni 450 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Helikopteri 200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Podmornica 11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RČ i topovnjače 15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Torp čamci 14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  <a:tr h="483870">
                <a:tc>
                  <a:txBody>
                    <a:bodyPr/>
                    <a:lstStyle/>
                    <a:p>
                      <a:pPr marL="0" marR="0" indent="0" algn="l">
                        <a:buNone/>
                        <a:defRPr lang="sr-Latn-cs" cap="none">
                          <a:solidFill>
                            <a:srgbClr val="000000"/>
                          </a:solidFill>
                        </a:defRPr>
                      </a:pPr>
                      <a:endParaRPr lang="hr-hr" sz="1200" cap="none"/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r">
                        <a:buNone/>
                        <a:defRPr lang="sr-Latn-cs" b="1" cap="none">
                          <a:solidFill>
                            <a:srgbClr val="FFFFFF"/>
                          </a:solidFill>
                        </a:defRPr>
                      </a:pPr>
                      <a:r>
                        <a:rPr lang="hr-hr" sz="1200" cap="none"/>
                        <a:t>Ostali brodovi 80</a:t>
                      </a:r>
                    </a:p>
                  </a:txBody>
                  <a:tcPr marL="90170" marR="90170" marT="45085" marB="45085">
                    <a:lnL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headEnd type="none"/>
                      <a:tailEnd type="none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  <a:ext uri="smNativeData">
                    <pr:rowheight xmlns:pr="smNativeData" xmlns="" xmlns:p15="http://schemas.microsoft.com/office/powerpoint/2012/main" xmlns:p14="http://schemas.microsoft.com/office/powerpoint/2010/main" xmlns:mc="http://schemas.openxmlformats.org/markup-compatibility/2006" dt="1671095677" type="min" val="483870"/>
                  </a:ext>
                </a:extLst>
              </a:tr>
            </a:tbl>
          </a:graphicData>
        </a:graphic>
      </p:graphicFrame>
      <p:pic>
        <p:nvPicPr>
          <p:cNvPr id="36" name="Picture 4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AqAgAAOgoAAO8F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112395" y="351790"/>
            <a:ext cx="1550035" cy="6127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7" name="Picture 4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AVBQAASgcAAEUJ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112395" y="826135"/>
            <a:ext cx="1072515" cy="6807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8" name="Picture 4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CBbu8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CMCAAAqwYAAAAMAAAQAAAAJgAAAAgAAAD//////////w=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>
            <a:off x="112395" y="1389380"/>
            <a:ext cx="971550" cy="56134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9" name="Picture 4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AP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B1CwAAAgcAAAYPAAAQAAAAJgAAAAgAAAD//////////w==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>
            <a:off x="112395" y="1862455"/>
            <a:ext cx="1026795" cy="5797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0" name="Picture 4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AgL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AGDwAAKAYAAPsRAAAQAAAAJgAAAAgAAAD//////////w=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>
            <a:off x="112395" y="2442210"/>
            <a:ext cx="888365" cy="4806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1" name="Picture 4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AP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CeEQAAWgoAAMAUAAAQAAAAJgAAAAgAAAD//////////w=="/>
              </a:ext>
            </a:extLst>
          </p:cNvPicPr>
          <p:nvPr/>
        </p:nvPicPr>
        <p:blipFill>
          <a:blip r:embed="rId12"/>
          <a:stretch>
            <a:fillRect/>
          </a:stretch>
        </p:blipFill>
        <p:spPr>
          <a:xfrm>
            <a:off x="112395" y="2863850"/>
            <a:ext cx="1570355" cy="5092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2" name="Picture 4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Gv8m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DiGgAAYQcAAEcdAAAQAAAAJgAAAAgAAAD//////////w=="/>
              </a:ext>
            </a:extLst>
          </p:cNvPicPr>
          <p:nvPr/>
        </p:nvPicPr>
        <p:blipFill>
          <a:blip r:embed="rId13"/>
          <a:stretch>
            <a:fillRect/>
          </a:stretch>
        </p:blipFill>
        <p:spPr>
          <a:xfrm>
            <a:off x="112395" y="4370070"/>
            <a:ext cx="1087120" cy="3892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3" name="Picture 5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/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BaHQAA7AoAAB0hAAAQAAAAJgAAAAgAAAD//////////w=="/>
              </a:ext>
            </a:extLst>
          </p:cNvPicPr>
          <p:nvPr/>
        </p:nvPicPr>
        <p:blipFill>
          <a:blip r:embed="rId14"/>
          <a:stretch>
            <a:fillRect/>
          </a:stretch>
        </p:blipFill>
        <p:spPr>
          <a:xfrm>
            <a:off x="112395" y="4771390"/>
            <a:ext cx="1663065" cy="6115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4" name="Picture 5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ApIQAAXgsAAAAkAAAQAAAAJgAAAAgAAAD//////////w=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112395" y="5390515"/>
            <a:ext cx="1735455" cy="4616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5" name="Picture 5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AFJAAAXgsAANsmAAAQAAAAJgAAAAgAAAD//////////w=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112395" y="5855335"/>
            <a:ext cx="1735455" cy="4610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6" name="Picture 5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/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DaJgAAXgsAALApAAAQAAAAJgAAAAgAAAD//////////w=="/>
              </a:ext>
            </a:extLst>
          </p:cNvPicPr>
          <p:nvPr/>
        </p:nvPicPr>
        <p:blipFill>
          <a:blip r:embed="rId15"/>
          <a:stretch>
            <a:fillRect/>
          </a:stretch>
        </p:blipFill>
        <p:spPr>
          <a:xfrm>
            <a:off x="112395" y="6315710"/>
            <a:ext cx="1735455" cy="46101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47" name="Picture 5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/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EAAACZFwAAzAUAAH8bAAAQAAAAJgAAAAgAAAD//////////w=="/>
              </a:ext>
            </a:extLst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210185" y="3738245"/>
            <a:ext cx="633730" cy="82994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>
                <a:solidFill>
                  <a:schemeClr val="accent1"/>
                </a:solidFill>
              </a:rPr>
              <a:t>Sadržaj izlaganja: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NcIAAAIJQAAACYAABAAAAAmAAAACAAAAIEgAAAAAAAA"/>
              </a:ext>
            </a:extLst>
          </p:cNvSpPr>
          <p:nvPr>
            <p:ph type="body" idx="1"/>
          </p:nvPr>
        </p:nvSpPr>
        <p:spPr>
          <a:xfrm>
            <a:off x="838200" y="1437005"/>
            <a:ext cx="5181600" cy="474027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lvl="1">
              <a:defRPr lang="sr-Latn-cs"/>
            </a:pPr>
            <a:r>
              <a:rPr lang="hr-hr" cap="all"/>
              <a:t>DESETLJEĆE DRAMATIČNIH PROMJENA (svijet, šira i bliža okolina)</a:t>
            </a:r>
          </a:p>
          <a:p>
            <a:pPr lvl="1">
              <a:defRPr lang="sr-Latn-cs"/>
            </a:pPr>
            <a:r>
              <a:rPr lang="hr-hr" cap="all"/>
              <a:t>RASPAD federalne države</a:t>
            </a:r>
          </a:p>
          <a:p>
            <a:pPr lvl="1">
              <a:defRPr lang="sr-Latn-cs"/>
            </a:pPr>
            <a:r>
              <a:rPr lang="hr-hr" cap="all"/>
              <a:t>PRIPREME ZA RAT</a:t>
            </a:r>
          </a:p>
          <a:p>
            <a:pPr lvl="1">
              <a:defRPr lang="sr-Latn-cs"/>
            </a:pPr>
            <a:r>
              <a:rPr lang="hr-hr" cap="all"/>
              <a:t>Početak oružanog sukoba</a:t>
            </a:r>
          </a:p>
          <a:p>
            <a:pPr lvl="1">
              <a:defRPr lang="sr-Latn-cs"/>
            </a:pPr>
            <a:r>
              <a:rPr lang="hr-hr" cap="all"/>
              <a:t>PAD VUKOVARA-POČETAK KRVAVOG RATA </a:t>
            </a:r>
          </a:p>
          <a:p>
            <a:pPr lvl="1">
              <a:defRPr lang="sr-Latn-cs"/>
            </a:pPr>
            <a:r>
              <a:rPr lang="hr-hr" cap="all"/>
              <a:t>stvaranje i razvoj Hrvatske vojske U UVJETIMA AGRESIJE</a:t>
            </a:r>
          </a:p>
          <a:p>
            <a:pPr lvl="1">
              <a:defRPr lang="sr-Latn-cs"/>
            </a:pPr>
            <a:r>
              <a:rPr lang="hr-hr" cap="all"/>
              <a:t>OPERACIJE HV</a:t>
            </a:r>
          </a:p>
          <a:p>
            <a:pPr lvl="1">
              <a:defRPr lang="sr-Latn-cs"/>
            </a:pPr>
            <a:r>
              <a:rPr lang="hr-hr" cap="all"/>
              <a:t>završnA operacijA HV </a:t>
            </a:r>
          </a:p>
        </p:txBody>
      </p:sp>
      <p:sp>
        <p:nvSpPr>
          <p:cNvPr id="4" name="Rezervirano mjesto sadržaj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gAAAAAAAA"/>
              </a:ext>
            </a:extLst>
          </p:cNvSpPr>
          <p:nvPr>
            <p:ph type="body" idx="2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gAAAAAAAA"/>
              </a:ext>
            </a:extLst>
          </p:cNvSpPr>
          <p:nvPr>
            <p:ph type="dt" sz="half" idx="10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fld id="{2F70324D-03C2-25C4-8CC8-F5917C867AA0}" type="datetime1">
              <a:rPr lang="sr-Latn-cs" sz="1050" cap="none">
                <a:solidFill>
                  <a:schemeClr val="tx1"/>
                </a:solidFill>
              </a:rPr>
              <a:t>15.12.2022.</a:t>
            </a:fld>
            <a:endParaRPr lang="hr-hr" sz="1050" cap="none">
              <a:solidFill>
                <a:schemeClr val="tx1"/>
              </a:solidFill>
            </a:endParaRPr>
          </a:p>
        </p:txBody>
      </p:sp>
      <p:sp>
        <p:nvSpPr>
          <p:cNvPr id="6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g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hr-hr" sz="1050" cap="none">
                <a:solidFill>
                  <a:schemeClr val="tx1"/>
                </a:solidFill>
              </a:rPr>
              <a:t>DOMOVINSKI RAT - Stanislav Linić brg HV u mirovini</a:t>
            </a:r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gAAAAAAAA"/>
              </a:ext>
            </a:extLst>
          </p:cNvSpPr>
          <p:nvPr>
            <p:ph type="sldNum" sz="quarter" idx="12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 lang="sr-Latn-cs"/>
            </a:pPr>
            <a:fld id="{2F706CEF-A1C2-259A-8CC8-57CF22867A02}" type="slidenum">
              <a:rPr lang="hr-hr" sz="1050" cap="none">
                <a:solidFill>
                  <a:schemeClr val="tx1"/>
                </a:solidFill>
              </a:rPr>
              <a:t>3</a:t>
            </a:fld>
            <a:endParaRPr lang="hr-hr" sz="1050" cap="none">
              <a:solidFill>
                <a:schemeClr val="tx1"/>
              </a:solidFill>
            </a:endParaRPr>
          </a:p>
        </p:txBody>
      </p:sp>
      <p:pic>
        <p:nvPicPr>
          <p:cNvPr id="8" name="Picture 13" descr="can-stock-photo_csp18394019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/8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gzAABf/v//qEgAABon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8305800" y="-264795"/>
            <a:ext cx="3505200" cy="66211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Content Placeholder 12" descr="morh_znakovlje_web1600-2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CgJVkB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AkkAADHHAAAX0YAAIMqAAAQAAAAJgAAAAgAAAD//////////w=="/>
              </a:ext>
            </a:extLst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57875" y="4678045"/>
            <a:ext cx="5581650" cy="22326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1gMAAOsGAACLGQAAMCkAABAgAAAmAAAACAAAAP//////////"/>
              </a:ext>
            </a:extLst>
          </p:cNvSpPr>
          <p:nvPr/>
        </p:nvSpPr>
        <p:spPr>
          <a:xfrm>
            <a:off x="623570" y="1124585"/>
            <a:ext cx="3528695" cy="557085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600" b="1" cap="none">
                <a:solidFill>
                  <a:srgbClr val="FF0000"/>
                </a:solidFill>
              </a:rPr>
              <a:t>1.-POBUNITI</a:t>
            </a:r>
            <a:r>
              <a:rPr lang="en-us" sz="1600" b="1" cap="none">
                <a:solidFill>
                  <a:srgbClr val="FF0000"/>
                </a:solidFill>
              </a:rPr>
              <a:t> </a:t>
            </a:r>
            <a:r>
              <a:rPr lang="hr-hr" sz="1600" b="1" cap="none">
                <a:solidFill>
                  <a:srgbClr val="FF0000"/>
                </a:solidFill>
              </a:rPr>
              <a:t>“UGNJETAVANO”</a:t>
            </a:r>
          </a:p>
          <a:p>
            <a:pPr>
              <a:defRPr lang="sr-Latn-cs"/>
            </a:pPr>
            <a:r>
              <a:rPr lang="hr-hr" sz="1600" b="1" cap="none">
                <a:solidFill>
                  <a:srgbClr val="FF0000"/>
                </a:solidFill>
              </a:rPr>
              <a:t>SRPSKO STANOVIŠTVO</a:t>
            </a:r>
            <a:r>
              <a:rPr lang="en-us" sz="1600" b="1" cap="none">
                <a:solidFill>
                  <a:srgbClr val="FF0000"/>
                </a:solidFill>
              </a:rPr>
              <a:t>… </a:t>
            </a:r>
          </a:p>
          <a:p>
            <a:pPr>
              <a:defRPr lang="sr-Latn-cs"/>
            </a:pPr>
            <a:r>
              <a:rPr lang="en-us" sz="1400" b="1" cap="none"/>
              <a:t>…I TAKO DODATNO UGROZITI OSJETLJIVE OPERATIVNE SMJEROVE</a:t>
            </a:r>
          </a:p>
          <a:p>
            <a:pPr>
              <a:defRPr lang="sr-Latn-cs"/>
            </a:pPr>
            <a:r>
              <a:rPr lang="en-us" sz="1400" b="1" cap="none"/>
              <a:t>SA “JNA” RAZDVOJITI POBUNJENO SRPSKO STANOVNIŠTVO</a:t>
            </a:r>
          </a:p>
          <a:p>
            <a:pPr>
              <a:defRPr lang="sr-Latn-cs"/>
            </a:pPr>
            <a:r>
              <a:rPr lang="en-us" sz="1400" b="1" cap="none"/>
              <a:t>OD HRVATSKOG – U STVARI </a:t>
            </a:r>
            <a:r>
              <a:rPr lang="en-us" sz="1400" b="1" i="1" cap="none">
                <a:solidFill>
                  <a:srgbClr val="FF0000"/>
                </a:solidFill>
              </a:rPr>
              <a:t>UTVRDITI GRANICE POBUNJENIKA</a:t>
            </a:r>
          </a:p>
          <a:p>
            <a:pPr>
              <a:defRPr lang="sr-Latn-cs"/>
            </a:pPr>
            <a:r>
              <a:rPr lang="en-us" sz="1400" b="1" i="1" cap="none">
                <a:solidFill>
                  <a:srgbClr val="FF0000"/>
                </a:solidFill>
              </a:rPr>
              <a:t>I NJIHOVOG “TERITORIJA” UNUTAR REPUBLIKE HRVATSKE</a:t>
            </a:r>
            <a:endParaRPr lang="hr-hr" sz="1400" b="1" i="1" cap="none">
              <a:solidFill>
                <a:srgbClr val="FF0000"/>
              </a:solidFill>
            </a:endParaRPr>
          </a:p>
          <a:p>
            <a:pPr>
              <a:defRPr lang="sr-Latn-cs"/>
            </a:pPr>
            <a:endParaRPr lang="hr-hr" sz="1400" b="1" cap="none"/>
          </a:p>
          <a:p>
            <a:pPr>
              <a:defRPr lang="sr-Latn-cs"/>
            </a:pPr>
            <a:r>
              <a:rPr lang="hr-hr" sz="1600" b="1" cap="none">
                <a:solidFill>
                  <a:srgbClr val="FF0000"/>
                </a:solidFill>
              </a:rPr>
              <a:t>2</a:t>
            </a:r>
            <a:r>
              <a:rPr lang="en-us" sz="1600" b="1" cap="none">
                <a:solidFill>
                  <a:srgbClr val="FF0000"/>
                </a:solidFill>
              </a:rPr>
              <a:t>.-RAZORUŽATI TERITORIJALNU OBRANU</a:t>
            </a:r>
            <a:endParaRPr lang="hr-hr" sz="1600" b="1" cap="none">
              <a:solidFill>
                <a:srgbClr val="FF0000"/>
              </a:solidFill>
            </a:endParaRPr>
          </a:p>
          <a:p>
            <a:pPr>
              <a:defRPr lang="sr-Latn-cs"/>
            </a:pPr>
            <a:endParaRPr lang="hr-hr" sz="1600" b="1" cap="none"/>
          </a:p>
          <a:p>
            <a:pPr>
              <a:defRPr lang="sr-Latn-cs"/>
            </a:pPr>
            <a:r>
              <a:rPr lang="en-us" sz="1600" b="1" cap="none">
                <a:solidFill>
                  <a:srgbClr val="FF0000"/>
                </a:solidFill>
              </a:rPr>
              <a:t>3</a:t>
            </a:r>
            <a:r>
              <a:rPr lang="hr-hr" sz="1600" b="1" cap="none">
                <a:solidFill>
                  <a:srgbClr val="FF0000"/>
                </a:solidFill>
              </a:rPr>
              <a:t>.</a:t>
            </a:r>
            <a:r>
              <a:rPr lang="en-us" sz="1600" b="1" cap="none">
                <a:solidFill>
                  <a:srgbClr val="FF0000"/>
                </a:solidFill>
              </a:rPr>
              <a:t>-</a:t>
            </a:r>
            <a:r>
              <a:rPr lang="hr-hr" sz="1600" b="1" cap="none">
                <a:solidFill>
                  <a:srgbClr val="FF0000"/>
                </a:solidFill>
              </a:rPr>
              <a:t> NAPADIMA SA</a:t>
            </a:r>
          </a:p>
          <a:p>
            <a:pPr>
              <a:defRPr lang="sr-Latn-cs"/>
            </a:pPr>
            <a:r>
              <a:rPr lang="hr-hr" sz="1600" b="1" cap="none">
                <a:solidFill>
                  <a:srgbClr val="FF0000"/>
                </a:solidFill>
              </a:rPr>
              <a:t>KOPNA I IZ ZRAKA TE BLOKADOM</a:t>
            </a:r>
          </a:p>
          <a:p>
            <a:pPr>
              <a:defRPr lang="sr-Latn-cs"/>
            </a:pPr>
            <a:r>
              <a:rPr lang="hr-hr" sz="1600" b="1" cap="none">
                <a:solidFill>
                  <a:srgbClr val="FF0000"/>
                </a:solidFill>
              </a:rPr>
              <a:t>POM.PROMETA </a:t>
            </a:r>
            <a:endParaRPr lang="en-us" sz="1600" b="1" cap="none">
              <a:solidFill>
                <a:srgbClr val="FF0000"/>
              </a:solidFill>
            </a:endParaRPr>
          </a:p>
          <a:p>
            <a:pPr marL="381000" indent="-381000">
              <a:buFont typeface="Arial" pitchFamily="2" charset="-18"/>
              <a:buChar char="•"/>
              <a:defRPr lang="sr-Latn-cs"/>
            </a:pPr>
            <a:r>
              <a:rPr lang="en-us" sz="1400" b="1" cap="none"/>
              <a:t>PRESJEĆI TERITORIJ NA NEKOLIKO SMJEROVA</a:t>
            </a:r>
          </a:p>
          <a:p>
            <a:pPr marL="381000" indent="-381000">
              <a:buFont typeface="Arial" pitchFamily="2" charset="-18"/>
              <a:buChar char="•"/>
              <a:defRPr lang="sr-Latn-cs"/>
            </a:pPr>
            <a:r>
              <a:rPr lang="en-us" sz="1400" b="1" cap="none"/>
              <a:t>ONEMOGUĆITI PREGRUPIRANJE SNAGA I OBRANU ODSJEČENIH DžEPOVA, PRVENSTVENO </a:t>
            </a:r>
            <a:r>
              <a:rPr lang="en-us" sz="1400" b="1" cap="none">
                <a:solidFill>
                  <a:srgbClr val="FF0000"/>
                </a:solidFill>
              </a:rPr>
              <a:t>SLAVONIJE I DALMACIJE</a:t>
            </a:r>
          </a:p>
          <a:p>
            <a:pPr marL="381000" indent="-381000">
              <a:buFont typeface="Arial" pitchFamily="2" charset="-18"/>
              <a:buChar char="•"/>
              <a:defRPr lang="sr-Latn-cs"/>
            </a:pPr>
            <a:r>
              <a:rPr lang="en-us" sz="1400" b="1" cap="none"/>
              <a:t>SLOMITI VOJNI OTPOR</a:t>
            </a:r>
          </a:p>
          <a:p>
            <a:pPr>
              <a:defRPr lang="sr-Latn-cs"/>
            </a:pPr>
            <a:endParaRPr lang="en-us" cap="none"/>
          </a:p>
        </p:txBody>
      </p:sp>
      <p:pic>
        <p:nvPicPr>
          <p:cNvPr id="3" name="Picture 22" descr="napad-na-hrv.gif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D//wD/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LQaAAAFAgAAAEsAADAqAAAQAAAAJgAAAAgAAAD//////////w=="/>
              </a:ext>
            </a:extLst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40860" y="328295"/>
            <a:ext cx="7851140" cy="65297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4" name="Freeform 3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5iAAAEoJAADqSgAAMCoAAAAAAAABAAAAAAAAAAEAAABQAAAAAAAAAAAA4D8AAAAAAADgPwAAAAAAAOA/AAAAAAAA4D8AAAAAAADgPwAAAAAAAOA/AAAAAAAA4D8AAAAAAADgPwAAAAAAAOA/AAAAAAAA4D8CAAAAjAAAAAEAAAAAAAAA/wAA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UD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DJVkQB/f38A5+bmA8zMzADAwP8Af39/AAAAAAAAAAAAAAAAAAAAAAAAAAAAIQAAABgAAAAUAAAA5iAAAEoJAADqSgAAMCoAABAAAAAmAAAACAAAAP//////////"/>
              </a:ext>
            </a:extLst>
          </p:cNvSpPr>
          <p:nvPr/>
        </p:nvSpPr>
        <p:spPr>
          <a:xfrm>
            <a:off x="5347970" y="1510030"/>
            <a:ext cx="6830060" cy="5347970"/>
          </a:xfrm>
          <a:custGeom>
            <a:avLst/>
            <a:gdLst/>
            <a:ahLst/>
            <a:cxnLst/>
            <a:rect l="0" t="0" r="6830060" b="5347970"/>
            <a:pathLst>
              <a:path w="6830060" h="5347970">
                <a:moveTo>
                  <a:pt x="0" y="2604711"/>
                </a:moveTo>
                <a:lnTo>
                  <a:pt x="1094472" y="928275"/>
                </a:lnTo>
                <a:lnTo>
                  <a:pt x="2937065" y="41565"/>
                </a:lnTo>
                <a:lnTo>
                  <a:pt x="3200292" y="110838"/>
                </a:lnTo>
                <a:lnTo>
                  <a:pt x="3283416" y="277097"/>
                </a:lnTo>
                <a:lnTo>
                  <a:pt x="3518936" y="290952"/>
                </a:lnTo>
                <a:lnTo>
                  <a:pt x="4003829" y="332517"/>
                </a:lnTo>
                <a:lnTo>
                  <a:pt x="4170078" y="110838"/>
                </a:lnTo>
                <a:lnTo>
                  <a:pt x="4710386" y="0"/>
                </a:lnTo>
                <a:lnTo>
                  <a:pt x="6816206" y="83130"/>
                </a:lnTo>
                <a:cubicBezTo>
                  <a:pt x="6820824" y="1828839"/>
                  <a:pt x="6825441" y="3574550"/>
                  <a:pt x="6830060" y="5320260"/>
                </a:cubicBezTo>
                <a:lnTo>
                  <a:pt x="3560498" y="5320260"/>
                </a:lnTo>
                <a:lnTo>
                  <a:pt x="2770816" y="4613663"/>
                </a:lnTo>
                <a:lnTo>
                  <a:pt x="2202798" y="4613663"/>
                </a:lnTo>
                <a:lnTo>
                  <a:pt x="1482386" y="4073324"/>
                </a:lnTo>
                <a:lnTo>
                  <a:pt x="0" y="2590938"/>
                </a:lnTo>
                <a:close/>
              </a:path>
            </a:pathLst>
          </a:custGeom>
          <a:solidFill>
            <a:srgbClr val="FF0000">
              <a:alpha val="53000"/>
            </a:srgbClr>
          </a:solidFill>
          <a:ln>
            <a:noFill/>
          </a:ln>
          <a:effectLst/>
        </p:spPr>
        <p:txBody>
          <a:bodyPr vert="horz" wrap="square" lIns="5347970" tIns="1510030" rIns="12178030" bIns="685800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400" cap="none"/>
          </a:p>
        </p:txBody>
      </p:sp>
      <p:sp>
        <p:nvSpPr>
          <p:cNvPr id="5" name="Right Arrow 3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sdzTCMs97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F8AY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DJVkQB/f38AAAAAAMvLywDAwP8Af39/AAAAAAAAAAAAAAAAAAAAAAAAAAAAIQAAABgAAAAUAAAAvBYAACQSAADdJwAAGBUAABAAAAAmAAAACAAAAP//////////"/>
              </a:ext>
            </a:extLst>
          </p:cNvSpPr>
          <p:nvPr/>
        </p:nvSpPr>
        <p:spPr>
          <a:xfrm>
            <a:off x="3695700" y="2948940"/>
            <a:ext cx="2784475" cy="480060"/>
          </a:xfrm>
          <a:prstGeom prst="rightArrow">
            <a:avLst>
              <a:gd name="adj1" fmla="val 50000"/>
              <a:gd name="adj2" fmla="val 50002"/>
            </a:avLst>
          </a:prstGeom>
          <a:solidFill>
            <a:srgbClr val="FF0000"/>
          </a:solidFill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400" cap="none"/>
          </a:p>
        </p:txBody>
      </p:sp>
      <p:sp>
        <p:nvSpPr>
          <p:cNvPr id="6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UgMAAFwAAAC5SQAAZAcAABAAAAAmAAAACAAAAAEgAAAAAAAA"/>
              </a:ext>
            </a:extLst>
          </p:cNvSpPr>
          <p:nvPr>
            <p:ph type="title"/>
          </p:nvPr>
        </p:nvSpPr>
        <p:spPr>
          <a:xfrm>
            <a:off x="539750" y="58420"/>
            <a:ext cx="11444605" cy="1143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200" b="1" cap="none"/>
              <a:t>STRATEGIJSKA ZAMISAO I MANEVAR SNAGA U 4 KLJUČNE TOČKE</a:t>
            </a:r>
          </a:p>
        </p:txBody>
      </p:sp>
      <p:sp>
        <p:nvSpPr>
          <p:cNvPr id="7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116-58C2-25A7-8CC8-AEF21F867AFB}" type="datetime1">
              <a:t>15.12.2022.</a:t>
            </a:fld>
            <a:endParaRPr lang="hr-hr" cap="none"/>
          </a:p>
        </p:txBody>
      </p:sp>
      <p:sp>
        <p:nvSpPr>
          <p:cNvPr id="8" name="Rezervirano mjesto podnož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9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C0F-41C2-25BA-8CC8-B7EF02867AE2}" type="slidenum">
              <a:rPr lang="hr-hr" cap="none"/>
              <a:t>30</a:t>
            </a:fld>
            <a:endParaRPr lang="hr-hr" cap="none"/>
          </a:p>
        </p:txBody>
      </p:sp>
      <p:sp>
        <p:nvSpPr>
          <p:cNvPr id="10" name="Oval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7X0xDf///wgAAAAAAAAAAAAAAAAAAAAAAAAAAAAAAAAAAAAAZAAAAAEAAABAAAAAAAAAAAAAAAAAAAAAAAAAAAAAAAAAAAAAAAAAAAAAAAAAAAAAAAAAAAAAAAAAAAAAAAAAAAAAAAAAAAAAAAAAAAAAAAAAAAAAAAAAAAAAAAAAAAAAFAAAADwAAAABAAAAAAAAAP///wh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7X0xBv///wEAAAAAAAAAAAAAAAAAAAAAAAAAAAAAAAAAAAAAAAAAAP///wF/f38A5+bmA8zMzADAwP8Af39/AAAAAAAAAAAAAAAAAAAAAAAAAAAAIQAAABgAAAAUAAAAFiUAAM0OAABUQAAANyEAABAAAAAmAAAACAAAAP//////////"/>
              </a:ext>
            </a:extLst>
          </p:cNvSpPr>
          <p:nvPr/>
        </p:nvSpPr>
        <p:spPr>
          <a:xfrm rot="1608577">
            <a:off x="6028690" y="2406015"/>
            <a:ext cx="4428490" cy="2993390"/>
          </a:xfrm>
          <a:prstGeom prst="ellipse">
            <a:avLst/>
          </a:prstGeom>
          <a:solidFill>
            <a:schemeClr val="accent2"/>
          </a:solidFill>
          <a:ln w="762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400" cap="none"/>
          </a:p>
        </p:txBody>
      </p:sp>
      <p:sp>
        <p:nvSpPr>
          <p:cNvPr id="11" name="Oval 3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7X0xDf///wgAAAAAAAAAAAAAAAAAAAAAAAAAAAAAAAAAAAAAZAAAAAEAAABAAAAAAAAAAAAAAAAAAAAAAAAAAAAAAAAAAAAAAAAAAAAAAAAAAAAAAAAAAAAAAAAAAAAAAAAAAAAAAAAAAAAAAAAAAAAAAAAAAAAAAAAAAAAAAAAAAAAAFAAAADwAAAABAAAAAAAAAP///wh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7X0xBv///wEAAAAAAAAAAAAAAAAAAAAAAAAAAAAAAAAAAAAAAAAAAP///wF/f38A5+bmA8zMzADAwP8Af39/AAAAAAAAAAAAAAAAAAAAAAAAAAAAIQAAABgAAAAUAAAAhisAAIMKAAAMPgAAjRQAABAAAAAmAAAACAAAAP//////////"/>
              </a:ext>
            </a:extLst>
          </p:cNvSpPr>
          <p:nvPr/>
        </p:nvSpPr>
        <p:spPr>
          <a:xfrm>
            <a:off x="7075170" y="1708785"/>
            <a:ext cx="3011170" cy="1631950"/>
          </a:xfrm>
          <a:prstGeom prst="ellipse">
            <a:avLst/>
          </a:prstGeom>
          <a:solidFill>
            <a:schemeClr val="accent2"/>
          </a:solidFill>
          <a:ln w="762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400" cap="none"/>
          </a:p>
        </p:txBody>
      </p:sp>
      <p:sp>
        <p:nvSpPr>
          <p:cNvPr id="12" name="Oval 3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7X0xDf///wgAAAAAAAAAAAAAAAAAAAAAAAAAAAAAAAAAAAAAZAAAAAEAAABAAAAAAAAAAAAAAAAAAAAAAAAAAAAAAAAAAAAAAAAAAAAAAAAAAAAAAAAAAAAAAAAAAAAAAAAAAAAAAAAAAAAAAAAAAAAAAAAAAAAAAAAAAAAAAAAAAAAAFAAAADwAAAABAAAAAAAAAP///wh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7X0xBv///wEAAAAAAAAAAAAAAAAAAAAAAAAAAAAAAAAAAAAAAAAAAP///wF/f38A5+bmA8zMzADAwP8Af39/AAAAAAAAAAAAAAAAAAAAAAAAAAAAIQAAABgAAAAUAAAAFiAAAPgaAAAmPgAAAiUAABAAAAAmAAAACAAAAP//////////"/>
              </a:ext>
            </a:extLst>
          </p:cNvSpPr>
          <p:nvPr/>
        </p:nvSpPr>
        <p:spPr>
          <a:xfrm rot="2432363">
            <a:off x="5215890" y="4384040"/>
            <a:ext cx="4886960" cy="1631950"/>
          </a:xfrm>
          <a:prstGeom prst="ellipse">
            <a:avLst/>
          </a:prstGeom>
          <a:solidFill>
            <a:schemeClr val="accent2"/>
          </a:solidFill>
          <a:ln w="762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2400" cap="none"/>
          </a:p>
        </p:txBody>
      </p:sp>
      <p:sp>
        <p:nvSpPr>
          <p:cNvPr id="13" name="Rectangle 3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wAAAAGAAAADAAAAAY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lisAABgVAACLRwAA5BkAABAgAAAmAAAACAAAAP//////////"/>
              </a:ext>
            </a:extLst>
          </p:cNvSpPr>
          <p:nvPr/>
        </p:nvSpPr>
        <p:spPr>
          <a:xfrm>
            <a:off x="7085330" y="3429000"/>
            <a:ext cx="4544695" cy="7797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spcCol="215900" anchor="t"/>
          <a:lstStyle/>
          <a:p>
            <a:pPr algn="ctr">
              <a:defRPr lang="sr-Latn-cs"/>
            </a:pPr>
            <a:r>
              <a:rPr lang="hr-hr" sz="4265" cap="none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4.- “VELIKA SRBIJA”</a:t>
            </a:r>
            <a:endParaRPr lang="en-us" sz="4265" cap="none">
              <a:solidFill>
                <a:srgbClr val="FFFFFF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Rectangle 3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wAAAAGAAAADAAAAAY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cCAAAAIOAACIQAAAlBUAABAgAAAmAAAACAAAAP//////////"/>
              </a:ext>
            </a:extLst>
          </p:cNvSpPr>
          <p:nvPr/>
        </p:nvSpPr>
        <p:spPr>
          <a:xfrm rot="19336111">
            <a:off x="5273040" y="2277110"/>
            <a:ext cx="5217160" cy="12306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121920" tIns="60960" rIns="121920" bIns="60960" numCol="1" spcCol="215900" anchor="t"/>
          <a:lstStyle/>
          <a:p>
            <a:pPr algn="ctr">
              <a:defRPr lang="sr-Latn-cs"/>
            </a:pPr>
            <a:r>
              <a:rPr lang="hr-hr" sz="7200" b="1" cap="none">
                <a:solidFill>
                  <a:srgbClr val="00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STVARNI CILJ</a:t>
            </a:r>
            <a:endParaRPr lang="en-us" sz="7200" b="1" cap="none">
              <a:solidFill>
                <a:srgbClr val="000000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0" grpId="0" animBg="1"/>
      <p:bldP spid="11" grpId="0" animBg="1"/>
      <p:bldP spid="12" grpId="0" animBg="1"/>
      <p:bldP spid="13" grpId="0"/>
      <p:bldP spid="14" grpId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cAAAAFAAAA/f///wEAAAAWAAAACAAAAAAAAAAAAAAAAAAAAAoAAAD9////AQAAABYAAAACAAAAAAAAAAAAAAAAAAAADQAAAP////8BAAAAFgAAAAIAAAAAAAAAAAAAAAAAAAARAAAA/////wEAAAAWAAAABAAAAAAAAAAAAAAAAAAAABYAAAD9////AQAAABYAAAAEAAAAAAAAAAAAAAAAAAAAGwAAAP3///8BAAAAFgAAAAQAAAAAAAAAAAAAAAAAAAAeAAAA/f///wEAAAAWAAAABAAAAAAAAAAAAAAAAAAAAA=="/>
      </p:ext>
    </p:ext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gSkAAPkKAAAURgAAvxwAABAAAAAmAAAACAAAAL0gAAAAAAAA"/>
              </a:ext>
            </a:extLst>
          </p:cNvSpPr>
          <p:nvPr>
            <p:ph type="title"/>
          </p:nvPr>
        </p:nvSpPr>
        <p:spPr>
          <a:xfrm>
            <a:off x="6746875" y="1783715"/>
            <a:ext cx="4645025" cy="288925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5100" cap="none"/>
              <a:t>ŠTO SE DOGAĐA U TO VRIJEME U HRVATSKOJ?</a:t>
            </a:r>
          </a:p>
        </p:txBody>
      </p:sp>
      <p:sp>
        <p:nvSpPr>
          <p:cNvPr id="3" name="Freeform: Shape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AAAAAAAAAAD5JQAAMCoAAAAAAAABAAAAAAAAAAEAAABQAAAAAAAAAAAA4D8AAAAAAADgPwAAAAAAAOA/AAAAAAAA4D8AAAAAAADgPwAAAAAAAOA/AAAAAAAA4D8AAAAAAADgPwAAAAAAAOA/AAAAAAAA4D8CAAAAjAAAAAEAAAAAAAAA////AP///wgV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AAAAAEAAAAAAAAAAAAAAAAAAAAAAAAAAAAAAAAAAAAAAAAAADJVkQB/f38ARFRqA8zMzADAwP8Af39/AAAAAAAAAAAAAAAAAAAAAAAAAAAAIQAAABgAAAAUAAAAAAAAAAAAAAD5JQAAMCoAABAAAAAmAAAACAAAAP//////////"/>
              </a:ext>
            </a:extLst>
          </p:cNvSpPr>
          <p:nvPr/>
        </p:nvSpPr>
        <p:spPr>
          <a:xfrm flipH="1">
            <a:off x="0" y="0"/>
            <a:ext cx="6172835" cy="6858000"/>
          </a:xfrm>
          <a:custGeom>
            <a:avLst/>
            <a:gdLst/>
            <a:ahLst/>
            <a:cxnLst/>
            <a:rect l="0" t="0" r="6172835" b="6858000"/>
            <a:pathLst>
              <a:path w="6172835" h="6858000">
                <a:moveTo>
                  <a:pt x="6172835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12" y="5588789"/>
                  <a:pt x="3276131" y="6782205"/>
                </a:cubicBezTo>
                <a:lnTo>
                  <a:pt x="3407952" y="6858000"/>
                </a:lnTo>
                <a:lnTo>
                  <a:pt x="6172835" y="6858000"/>
                </a:lnTo>
                <a:close/>
              </a:path>
            </a:pathLst>
          </a:custGeom>
          <a:solidFill>
            <a:srgbClr val="FFFFFF">
              <a:alpha val="79000"/>
            </a:srgbClr>
          </a:solidFill>
          <a:ln>
            <a:noFill/>
          </a:ln>
          <a:effectLst/>
        </p:spPr>
        <p:txBody>
          <a:bodyPr vert="horz" wrap="square" lIns="0" tIns="0" rIns="6172835" bIns="685800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r-Latn-cs" cap="none">
                <a:solidFill>
                  <a:srgbClr val="FFFFFF"/>
                </a:solidFill>
              </a:defRPr>
            </a:pPr>
            <a:endParaRPr cap="none" noProof="1"/>
          </a:p>
        </p:txBody>
      </p:sp>
      <p:sp>
        <p:nvSpPr>
          <p:cNvPr id="4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FB8-F6C2-25F9-8CC8-00AC41867A55}" type="datetime1">
              <a:t>15.12.2022.</a:t>
            </a:fld>
            <a:endParaRPr lang="hr-hr" cap="none"/>
          </a:p>
        </p:txBody>
      </p:sp>
      <p:sp>
        <p:nvSpPr>
          <p:cNvPr id="5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3B2-FCC2-25E5-8CC8-0AB05D867A5F}" type="slidenum">
              <a:rPr lang="hr-hr" cap="none"/>
              <a:t>31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cgMAAAAAAAC9CgAAAAAAAAAAAABkAAAAZAAAAAAAAAAjAAAABAAAAGQAAAAXAAAAFAAAAAAAAAAAAAAA/38AAP9/AAAAAAAACQAAAAQAAAAJ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UAAAABAAAAAAAAAAAAAAAAAAAAAAAAAAAAAAAAAAAAAAAAAAD///8Cf39/AERUagPMzMwAwMD/AH9/fwAAAAAAAAAAAAAAAAD///8AAAAAACEAAAAYAAAAFAAAAPz///8AAAAASCgAADAqAAAQAAAAJgAAAAgAAAD//////////w=="/>
              </a:ext>
            </a:extLst>
          </p:cNvPicPr>
          <p:nvPr/>
        </p:nvPicPr>
        <p:blipFill>
          <a:blip r:embed="rId2"/>
          <a:srcRect l="8820" r="27490"/>
          <a:stretch>
            <a:fillRect/>
          </a:stretch>
        </p:blipFill>
        <p:spPr>
          <a:xfrm>
            <a:off x="-2540" y="0"/>
            <a:ext cx="6550660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EAAAAAAAAAAAAACf///whWAAAAAAAAAAAAAAAAAAAAAAAAAAAAAAAAAAAAZAAAAAEAAABAAAAAAAAAAAAAAAAAAAAAAAAAAAAAAAAAAAAAAAAAAAAAAAAAAAAAAAAAAAAAAAAAAAAAAAAAAAAAAAAAAAAAAAAAAAAAAAAAAAAAAAAAAAAAAAAAAAAAFAAAADwAAAABAAAAAAAAAAAAAAnIAAAAAgAAADIAAAAUAAAAIw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B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v///wEAAAAAAAAAAAAAAAAAAAAAAAAAAAAAAAAAAAAAAAAAAAAAAAJ/f38A5+bmA8zMzADAwP8Af39/AAAAAAAAAAAAAAAAAAAAAAAAAAAAIQAAABgAAAAUAAAAEwIAAPoBAAA1LgAAQCYAABAAAAAmAAAACAAAAP//////////"/>
              </a:ext>
            </a:extLst>
          </p:cNvSpPr>
          <p:nvPr/>
        </p:nvSpPr>
        <p:spPr>
          <a:xfrm>
            <a:off x="337185" y="321310"/>
            <a:ext cx="7174230" cy="589661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flat" cmpd="thinThick" algn="ctr">
            <a:solidFill>
              <a:schemeClr val="tx1">
                <a:alpha val="10000"/>
              </a:schemeClr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gUAAPADAAA5KwAANgwAABAAAAAmAAAACAAAAD0gAAAAAAAA"/>
              </a:ext>
            </a:extLst>
          </p:cNvSpPr>
          <p:nvPr>
            <p:ph type="title"/>
          </p:nvPr>
        </p:nvSpPr>
        <p:spPr>
          <a:xfrm>
            <a:off x="821690" y="640080"/>
            <a:ext cx="6204585" cy="134493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4000" cap="none"/>
              <a:t>Veljača i ožujak 1990. Mitinzi se nastavljaju</a:t>
            </a:r>
          </a:p>
        </p:txBody>
      </p:sp>
      <p:sp>
        <p:nvSpPr>
          <p:cNvPr id="4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gUAAA0NAAA5KwAAXSMAABAAAAAmAAAACAAAAD0gAAAAAAAA"/>
              </a:ext>
            </a:extLst>
          </p:cNvSpPr>
          <p:nvPr>
            <p:ph type="body" idx="1"/>
          </p:nvPr>
        </p:nvSpPr>
        <p:spPr>
          <a:xfrm>
            <a:off x="821690" y="2121535"/>
            <a:ext cx="6204585" cy="36271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>
              <a:defRPr lang="sr-Latn-cs"/>
            </a:pPr>
            <a:r>
              <a:rPr lang="en-us" sz="2200" cap="none"/>
              <a:t>Mitinzi Srba (iz Hrvatske, BiH, Srbije) zaoštrili su političku situaciju u Hrvatskoj; </a:t>
            </a:r>
          </a:p>
          <a:p>
            <a:pPr lvl="1">
              <a:defRPr lang="sr-Latn-cs"/>
            </a:pPr>
            <a:r>
              <a:rPr lang="en-us" sz="2200" cap="none"/>
              <a:t>Karlovac (4.II.), </a:t>
            </a:r>
          </a:p>
          <a:p>
            <a:pPr lvl="1">
              <a:defRPr lang="sr-Latn-cs"/>
            </a:pPr>
            <a:r>
              <a:rPr lang="en-us" sz="2200" cap="none"/>
              <a:t>Petrova gora (4.III.).</a:t>
            </a:r>
          </a:p>
          <a:p>
            <a:pPr marL="0">
              <a:defRPr lang="sr-Latn-cs"/>
            </a:pPr>
            <a:r>
              <a:rPr lang="en-us" sz="2200" b="1" cap="none"/>
              <a:t>27.Lipanj 1990.  Osnivaju se Zajednice općina sjeverne Dalmacije i južne Like</a:t>
            </a:r>
          </a:p>
          <a:p>
            <a:pPr>
              <a:defRPr lang="sr-Latn-cs"/>
            </a:pPr>
            <a:r>
              <a:rPr lang="en-us" sz="2200" cap="none"/>
              <a:t>Skupština općine Knin donijela je odluku o osnivanju tzv. Zajednice općina sjeverne Dalmacije i južne Like, kojoj mogu pristupiti i druge hrvatske općine sa srpskim stanovništvom</a:t>
            </a:r>
          </a:p>
          <a:p>
            <a:pPr marL="0">
              <a:defRPr lang="sr-Latn-cs"/>
            </a:pPr>
            <a:endParaRPr lang="en-us" sz="2200" cap="none"/>
          </a:p>
        </p:txBody>
      </p:sp>
      <p:pic>
        <p:nvPicPr>
          <p:cNvPr id="5" name="Picture 2" descr="Slikovni rezultat za osnivanje Zajednica općina sjeverne Dalmacije i južne Like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GAIAAAAAAAC8CwAAAAAAAAAAAABkAAAAZAAAAAAAAAAjAAAABAAAAGQAAAAXAAAAFAAAAAAAAAAAAAAA/38AAP9/AAAAAAAACQAAAAQAAAAB/w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kyAADjAQAAeUYAAPMPAAAQAAAAJgAAAAgAAAD//////////w=="/>
              </a:ext>
            </a:extLst>
          </p:cNvPicPr>
          <p:nvPr/>
        </p:nvPicPr>
        <p:blipFill>
          <a:blip r:embed="rId2"/>
          <a:srcRect l="5360" r="30040"/>
          <a:stretch>
            <a:fillRect/>
          </a:stretch>
        </p:blipFill>
        <p:spPr>
          <a:xfrm>
            <a:off x="8245475" y="306705"/>
            <a:ext cx="3210560" cy="2286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2" descr="Slikovni rezultat za miting srba na petrovoj gori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IAAAAAAAAABkAAAAZAAAAAAAAAAjAAAABAAAAGQAAAAXAAAAFAAAAAAAAAAAAAAA/38AAP9/AAAAAAAACQAAAAQAAAD/AP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EyAABnEQAAUUYAAEAmAAAQAAAAJgAAAAgAAAABgQAAfwAAAA=="/>
              </a:ext>
            </a:extLst>
          </p:cNvPicPr>
          <p:nvPr>
            <p:ph type="pic" idx="2"/>
          </p:nvPr>
        </p:nvPicPr>
        <p:blipFill>
          <a:blip r:embed="rId3"/>
          <a:srcRect b="320"/>
          <a:stretch>
            <a:fillRect/>
          </a:stretch>
        </p:blipFill>
        <p:spPr>
          <a:xfrm>
            <a:off x="8270875" y="2828925"/>
            <a:ext cx="3159760" cy="3388995"/>
          </a:xfrm>
          <a:prstGeom prst="rect">
            <a:avLst/>
          </a:prstGeom>
          <a:noFill/>
        </p:spPr>
      </p:pic>
      <p:sp>
        <p:nvSpPr>
          <p:cNvPr id="7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DwgAAAAAAAA"/>
              </a:ext>
            </a:extLst>
          </p:cNvSpPr>
          <p:nvPr>
            <p:ph type="dt" sz="half" idx="10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fld id="{2F706253-1DC2-2594-8CC8-EBC12C867ABE}" type="datetime1">
              <a:t>15.12.2022.</a:t>
            </a:fld>
            <a:endParaRPr lang="en-us" cap="none"/>
          </a:p>
        </p:txBody>
      </p:sp>
      <p:sp>
        <p:nvSpPr>
          <p:cNvPr id="8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g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9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DwgAAAAAAAA"/>
              </a:ext>
            </a:extLst>
          </p:cNvSpPr>
          <p:nvPr>
            <p:ph type="sldNum" sz="quarter" idx="12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  <a:defRPr lang="sr-Latn-cs"/>
            </a:pPr>
            <a:fld id="{2F7054F0-BEC2-25A2-8CC8-48F71A867A1D}" type="slidenum">
              <a:rPr lang="en-us" cap="none"/>
              <a:t>32</a:t>
            </a:fld>
            <a:endParaRPr lang="en-us" cap="none"/>
          </a:p>
        </p:txBody>
      </p:sp>
      <p:sp>
        <p:nvSpPr>
          <p:cNvPr id="10" name="Strelica: desno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Xky4SsZT6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DJVkQB/f38A5+bmA8zMzADAwP8Af39/AAAAAAAAAAAAAAAAAAAAAAAAAAAAIQAAABgAAAAUAAAAYSwAAHQJAAADMwAAWhkAABAAAAAmAAAACAAAAP//////////"/>
              </a:ext>
            </a:extLst>
          </p:cNvSpPr>
          <p:nvPr/>
        </p:nvSpPr>
        <p:spPr>
          <a:xfrm rot="18802904">
            <a:off x="6461125" y="2289810"/>
            <a:ext cx="2584450" cy="1078230"/>
          </a:xfrm>
          <a:prstGeom prst="rightArrow">
            <a:avLst>
              <a:gd name="adj1" fmla="val 50000"/>
              <a:gd name="adj2" fmla="val 49982"/>
            </a:avLst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400" b="1" cap="none"/>
              <a:t>17.KOLOVOZ </a:t>
            </a:r>
            <a:r>
              <a:rPr lang="en-us" sz="2400" b="1" cap="none"/>
              <a:t>1990. </a:t>
            </a:r>
            <a:r>
              <a:t/>
            </a:r>
            <a:br/>
            <a:r>
              <a:rPr lang="en-us" sz="2400" b="1" cap="none"/>
              <a:t>REFERENDUM O SRPSKOJ AUTONOMIJI I</a:t>
            </a:r>
            <a:r>
              <a:t/>
            </a:r>
            <a:br/>
            <a:r>
              <a:rPr lang="en-us" sz="2400" b="1" cap="none"/>
              <a:t>POČETAK OTVORENE ORUŽANE POBUNE PROTIV LEGALNO IZABRANE VLASTI U RH 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b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JCUAABAAAAAmAAAACAAAAD0gAAAAAAAA"/>
              </a:ext>
            </a:extLst>
          </p:cNvSpPr>
          <p:nvPr>
            <p:ph type="body" idx="1"/>
          </p:nvPr>
        </p:nvSpPr>
        <p:spPr>
          <a:xfrm>
            <a:off x="655320" y="2574925"/>
            <a:ext cx="5120005" cy="3462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400" cap="none"/>
              <a:t>N</a:t>
            </a:r>
            <a:r>
              <a:rPr lang="en-us" sz="2400" cap="none"/>
              <a:t>a području Knina, Benkovca i Obrovca organizirano su zapriječeni prometni pravci</a:t>
            </a:r>
          </a:p>
          <a:p>
            <a:pPr>
              <a:defRPr lang="sr-Latn-cs"/>
            </a:pPr>
            <a:r>
              <a:rPr lang="en-us" sz="2400" cap="none"/>
              <a:t>JNA je spriječila helikoptere hrvatske policije da dođu do Knina. </a:t>
            </a:r>
          </a:p>
          <a:p>
            <a:pPr>
              <a:defRPr lang="sr-Latn-cs"/>
            </a:pPr>
            <a:r>
              <a:rPr lang="en-us" sz="2400" cap="none"/>
              <a:t>Srbi su u Gračacu, Obrovcu, Benkovcu, Korenici i Donjem Lapcu napali policijske postaje. </a:t>
            </a:r>
          </a:p>
        </p:txBody>
      </p:sp>
      <p:sp>
        <p:nvSpPr>
          <p:cNvPr id="4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Pravokutnik 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/wAAAOVsGwAAAAAAAAAAAAAAAAAAAAAAAAAAAAAAAAAAAAAAZAAAAAEAAABAAAAAAAAAAGQAAAAOAQAAAAAAAAEAAAAyAAAA+Hon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F8AY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OVsGwD4eicAAAAAAAAAAAAAAAAAAAAAAAAAAAAAAAAAAAAAAAAAAAAAAAACAAAAAszMzADAwP8Af39/AAAAAAAAAAAAAAAAAAAAAAAAAAAAIQAAABgAAAAUAAAA4ysAAAAAAADcRAAAYgcAABAgAAAmAAAACAAAAP//////////"/>
              </a:ext>
            </a:extLst>
          </p:cNvSpPr>
          <p:nvPr/>
        </p:nvSpPr>
        <p:spPr>
          <a:xfrm>
            <a:off x="7134225" y="0"/>
            <a:ext cx="4059555" cy="120015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3600" cap="none"/>
              <a:t>Počinje 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3600" cap="none"/>
              <a:t>BALVAN REVOLUCIJA</a:t>
            </a:r>
          </a:p>
        </p:txBody>
      </p:sp>
      <p:sp>
        <p:nvSpPr>
          <p:cNvPr id="6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91B-55C2-259F-8CC8-A3CA27867AF6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E51-1FC2-25E8-8CC8-E9BD50867ABC}" type="slidenum">
              <a:rPr lang="hr-hr" cap="none"/>
              <a:t>33</a:t>
            </a:fld>
            <a:endParaRPr lang="hr-hr" cap="none"/>
          </a:p>
        </p:txBody>
      </p:sp>
      <p:pic>
        <p:nvPicPr>
          <p:cNvPr id="8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ckAADdCQAAeEoAAPMg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866765" y="1603375"/>
            <a:ext cx="6238875" cy="37528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HAIAAEIDAADYRQAAuggAABAAAAAmAAAACAAAAD0gAAAAAAAA"/>
              </a:ext>
            </a:extLst>
          </p:cNvSpPr>
          <p:nvPr>
            <p:ph type="title"/>
          </p:nvPr>
        </p:nvSpPr>
        <p:spPr>
          <a:xfrm>
            <a:off x="342900" y="529590"/>
            <a:ext cx="11010900" cy="8890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b="1" cap="none"/>
              <a:t>21.12.1990.Proglašenje SAO KRAJINE</a:t>
            </a:r>
          </a:p>
        </p:txBody>
      </p:sp>
      <p:sp>
        <p:nvSpPr>
          <p:cNvPr id="3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HAIAAAEKAAD8IQAArCMAABAAAAAmAAAACAAAAD0gAAAAAAAA"/>
              </a:ext>
            </a:extLst>
          </p:cNvSpPr>
          <p:nvPr>
            <p:ph type="body" idx="2"/>
          </p:nvPr>
        </p:nvSpPr>
        <p:spPr>
          <a:xfrm>
            <a:off x="342900" y="1626235"/>
            <a:ext cx="5181600" cy="417258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000" cap="none"/>
              <a:t>U Kninu je proglašena „Srpska autonomna oblast (SAO) Krajina ” </a:t>
            </a:r>
          </a:p>
          <a:p>
            <a:pPr>
              <a:defRPr lang="sr-Latn-cs"/>
            </a:pPr>
            <a:r>
              <a:rPr lang="hr-hr" sz="2000" cap="none"/>
              <a:t>isto se događa i ostalim općinama RH u kojima su živjeli Srbi: </a:t>
            </a:r>
          </a:p>
          <a:p>
            <a:pPr lvl="1">
              <a:defRPr lang="sr-Latn-cs"/>
            </a:pPr>
            <a:r>
              <a:rPr lang="hr-hr" sz="1865" cap="none"/>
              <a:t>SAO Istočna Slavonija, Baranja i zapadni Srijem (26.II.’91.) i </a:t>
            </a:r>
          </a:p>
          <a:p>
            <a:pPr lvl="1">
              <a:defRPr lang="sr-Latn-cs"/>
            </a:pPr>
            <a:r>
              <a:rPr lang="hr-hr" sz="1865" cap="none"/>
              <a:t>SAO Zapadna Slavonija (12.VIII.’91.). </a:t>
            </a:r>
          </a:p>
          <a:p>
            <a:pPr>
              <a:defRPr lang="sr-Latn-cs"/>
            </a:pPr>
            <a:r>
              <a:rPr lang="hr-hr" sz="2000" cap="none"/>
              <a:t>Ustavni sud RH poništio je i odbacio takve odluke kao </a:t>
            </a:r>
          </a:p>
          <a:p>
            <a:pPr lvl="1">
              <a:defRPr lang="sr-Latn-cs"/>
            </a:pPr>
            <a:r>
              <a:rPr lang="hr-hr" sz="1865" cap="none"/>
              <a:t>Ilegalne</a:t>
            </a:r>
          </a:p>
          <a:p>
            <a:pPr lvl="1">
              <a:defRPr lang="sr-Latn-cs"/>
            </a:pPr>
            <a:r>
              <a:rPr lang="hr-hr" sz="1865" cap="none"/>
              <a:t>Protuustavne</a:t>
            </a:r>
          </a:p>
          <a:p>
            <a:pPr lvl="1">
              <a:defRPr lang="sr-Latn-cs"/>
            </a:pPr>
            <a:r>
              <a:rPr lang="hr-hr" sz="1865" cap="none"/>
              <a:t>nevažeće.</a:t>
            </a:r>
          </a:p>
          <a:p>
            <a:pPr>
              <a:defRPr lang="sr-Latn-cs"/>
            </a:pPr>
            <a:endParaRPr lang="hr-hr" sz="2000" cap="none"/>
          </a:p>
        </p:txBody>
      </p:sp>
      <p:sp>
        <p:nvSpPr>
          <p:cNvPr id="4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pic>
        <p:nvPicPr>
          <p:cNvPr id="5" name="Slika 7" descr="Slika na kojoj se prikazuje tekst, karta&#10;&#10;Opis je generiran uz vrlo visoku pouzdanost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slAABUCwAAl0kAADU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33465" y="1841500"/>
            <a:ext cx="5829300" cy="5019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Pravokutnik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AAAAAAAAAAHCtRw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HCtRwx/f38A5+bmA8zMzADAwP8Af39/AAAAAAAAAAAAAAAAAAAAAAAAAAAAIQAAABgAAAAUAAAAEjkAAJQYAAClSgAAZSAAABAAAAAmAAAACAAAAP//////////"/>
              </a:ext>
            </a:extLst>
          </p:cNvSpPr>
          <p:nvPr/>
        </p:nvSpPr>
        <p:spPr>
          <a:xfrm>
            <a:off x="9277350" y="3995420"/>
            <a:ext cx="2856865" cy="127063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endParaRPr lang="hr-hr" sz="2400" cap="none">
              <a:solidFill>
                <a:schemeClr val="tx1"/>
              </a:solidFill>
            </a:endParaRPr>
          </a:p>
        </p:txBody>
      </p:sp>
      <p:sp>
        <p:nvSpPr>
          <p:cNvPr id="7" name="Rezervirano mjesto datum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46F-21C2-2582-8CC8-D7D73A867A82}" type="datetime1">
              <a:t>15.12.2022.</a:t>
            </a:fld>
            <a:endParaRPr lang="hr-hr" cap="none"/>
          </a:p>
        </p:txBody>
      </p:sp>
      <p:sp>
        <p:nvSpPr>
          <p:cNvPr id="8" name="Rezervirano mjesto broja slajda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BC4-8AC2-258D-8CC8-7CD835867A29}" type="slidenum">
              <a:rPr lang="hr-hr" cap="none"/>
              <a:t>34</a:t>
            </a:fld>
            <a:endParaRPr lang="hr-hr" cap="none"/>
          </a:p>
        </p:txBody>
      </p:sp>
      <p:sp>
        <p:nvSpPr>
          <p:cNvPr id="9" name="Oblačić: strelica udesno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3AAAAA0AAAAAkAAAAEgAAACQAAAASAAAAAAAAAABAAAAAAAAAAEAAABQAAAAkgQR+vCo7T8AAAAAAADQPwAAAAAAAOA/GRwlr84x5D8AAAAAAADgPwAAAAAAAOA/AAAAAAAA4D8AAAAAAADgPwAAAAAAAOA/AAAAAAAA4D8CAAAAjAAAAAEAAAAAAAAA0M7O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M7OAP///wEAAAAAAAAAAAAAAAAAAAAAAAAAAAAAAAAAAAAAAAAAADJVkQB/f38A5+bmA8zMzADAwP8Af39/AAAAAAAAAAAAAAAAAAAAAAAAAAAAIQAAABgAAAAUAAAAwCEAAGEaAABuLwAAmB4AABAAAAAmAAAACAAAAP//////////"/>
              </a:ext>
            </a:extLst>
          </p:cNvSpPr>
          <p:nvPr/>
        </p:nvSpPr>
        <p:spPr>
          <a:xfrm>
            <a:off x="5486400" y="4288155"/>
            <a:ext cx="2223770" cy="685165"/>
          </a:xfrm>
          <a:prstGeom prst="rightArrowCallout">
            <a:avLst>
              <a:gd name="adj1" fmla="val 25000"/>
              <a:gd name="adj2" fmla="val 25000"/>
              <a:gd name="adj3" fmla="val 23734"/>
              <a:gd name="adj4" fmla="val 63108"/>
            </a:avLst>
          </a:prstGeom>
          <a:solidFill>
            <a:srgbClr val="D0CECE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tx1"/>
                </a:solidFill>
              </a:rPr>
              <a:t>„SAO KRAJINA”</a:t>
            </a:r>
          </a:p>
        </p:txBody>
      </p:sp>
      <p:sp>
        <p:nvSpPr>
          <p:cNvPr id="10" name="Strelica: ulijevo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QAAAA0AAAAAkAAAAEgAAACQAAAASAAAAAAAAAABAAAAAAAAAAEAAABQAAAAjswjfzDw5T9B8WPMXUvmPwAAAAAAAOA/AAAAAAAA4D8AAAAAAADgPwAAAAAAAOA/AAAAAAAA4D8AAAAAAADgPwAAAAAAAOA/AAAAAAAA4D8CAAAAjAAAAAEAAAAAAAAA0M7O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M7OAP///wEAAAAAAAAAAAAAAAAAAAAAAAAAAAAAAAAAAAAAAAAAADJVkQB/f38A5+bmA8zMzADAwP8Af39/AAAAAAAAAAAAAAAAAAAAAAAAAAAAIQAAABgAAAAUAAAAYj4AANwMAAC/RwAARxkAABAAAAAmAAAACAAAAP//////////"/>
              </a:ext>
            </a:extLst>
          </p:cNvSpPr>
          <p:nvPr/>
        </p:nvSpPr>
        <p:spPr>
          <a:xfrm>
            <a:off x="10140950" y="2090420"/>
            <a:ext cx="1522095" cy="2018665"/>
          </a:xfrm>
          <a:prstGeom prst="leftArrow">
            <a:avLst>
              <a:gd name="adj1" fmla="val 69670"/>
              <a:gd name="adj2" fmla="val 31443"/>
            </a:avLst>
          </a:prstGeom>
          <a:solidFill>
            <a:srgbClr val="D0CECE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tx1"/>
                </a:solidFill>
              </a:rPr>
              <a:t>„SAO Istočna Slavonija, Baranja i zapadni Srijem”</a:t>
            </a:r>
          </a:p>
        </p:txBody>
      </p:sp>
      <p:sp>
        <p:nvSpPr>
          <p:cNvPr id="11" name="Strelica: prema dolje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AAAAAAAA4D8AAAAAAADgPwAAAAAAAOA/AAAAAAAA4D8AAAAAAADgPwAAAAAAAOA/AAAAAAAA4D8AAAAAAADgPwAAAAAAAOA/AAAAAAAA4D8CAAAAjAAAAAEAAAAAAAAA0M7O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0M7OAP///wEAAAAAAAAAAAAAAAAAAAAAAAAAAAAAAAAAAAAAAAAAADJVkQB/f38A5+bmA8zMzADAwP8Af39/AAAAAAAAAAAAAAAAAAAAAAAAAAAAIQAAABgAAAAUAAAA1jIAAPgHAABiPgAAMRAAABAAAAAmAAAACAAAAP//////////"/>
              </a:ext>
            </a:extLst>
          </p:cNvSpPr>
          <p:nvPr/>
        </p:nvSpPr>
        <p:spPr>
          <a:xfrm>
            <a:off x="8263890" y="1295400"/>
            <a:ext cx="1877060" cy="1336675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0CECE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tx1"/>
                </a:solidFill>
              </a:rPr>
              <a:t>„SAO Zapadna Slavonija”</a:t>
            </a:r>
          </a:p>
        </p:txBody>
      </p:sp>
      <p:sp>
        <p:nvSpPr>
          <p:cNvPr id="12" name="Prostoručno: oblik 1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ry0AAMQPAACjOgAAhxs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AAB4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//AAAAAAACAAAAAszMzADAwP8Af39/AAAAAAAAAAAAAAAAAAAAAAAAAAAAIQAAABgAAAAUAAAAry0AAMQPAACjOgAAhxsAABAAAAAmAAAACAAAAP//////////"/>
              </a:ext>
            </a:extLst>
          </p:cNvSpPr>
          <p:nvPr/>
        </p:nvSpPr>
        <p:spPr>
          <a:xfrm>
            <a:off x="7426325" y="2562860"/>
            <a:ext cx="2105660" cy="1911985"/>
          </a:xfrm>
          <a:custGeom>
            <a:avLst/>
            <a:gdLst/>
            <a:ahLst/>
            <a:cxnLst/>
            <a:rect l="0" t="0" r="2105660" b="1911985"/>
            <a:pathLst>
              <a:path w="2105660" h="1911985">
                <a:moveTo>
                  <a:pt x="2105660" y="0"/>
                </a:moveTo>
                <a:cubicBezTo>
                  <a:pt x="1518060" y="225142"/>
                  <a:pt x="930461" y="450285"/>
                  <a:pt x="637239" y="595763"/>
                </a:cubicBezTo>
                <a:cubicBezTo>
                  <a:pt x="344017" y="741240"/>
                  <a:pt x="452532" y="653491"/>
                  <a:pt x="346326" y="872862"/>
                </a:cubicBezTo>
                <a:cubicBezTo>
                  <a:pt x="240120" y="1092233"/>
                  <a:pt x="0" y="1911985"/>
                  <a:pt x="0" y="1911985"/>
                </a:cubicBezTo>
              </a:path>
            </a:pathLst>
          </a:custGeom>
          <a:noFill/>
          <a:ln w="762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7426325" tIns="2562860" rIns="9531985" bIns="4474845" numCol="1" spcCol="215900" anchor="ctr"/>
          <a:lstStyle/>
          <a:p>
            <a:pPr algn="ctr">
              <a:defRPr lang="sr-Latn-cs"/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EAAAAFAAAA/f///wEAAAAWAAAABAAAAAAAAAAAAAAAAAAAAA=="/>
      </p:ext>
    </p:ext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FQMAAAAAAABkAAAAZAAAAAAAAAAjAAAABAAAAGQAAAAXAAAAFAAAAAAAAAAAAAAA/38AAP9/AAAAAAAACQAAAAQAAAAO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n///8CAAAAAEsAAEAqAAAQAAAAJgAAAAgAAAD//////////w=="/>
              </a:ext>
            </a:extLst>
          </p:cNvPicPr>
          <p:nvPr/>
        </p:nvPicPr>
        <p:blipFill>
          <a:blip r:embed="rId2"/>
          <a:srcRect b="7890"/>
          <a:stretch>
            <a:fillRect/>
          </a:stretch>
        </p:blipFill>
        <p:spPr>
          <a:xfrm>
            <a:off x="-4445" y="1270"/>
            <a:ext cx="12196445" cy="686689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f39/A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39/AP///wEAAAAAAAAAAAAAAAAAAAAAAAAAAAAAAAAAAAAAAAAAAAAAAAJ/f38A5+bmA8zMzADAwP8Af39/AAAAAAAAAAAAAAAAAAAAAAAAAAAAIQAAABgAAAAUAAAA+gQAACMZAAB5JAAAHiYAABAAAAAmAAAACAAAAD0gAAD/DwAA"/>
              </a:ext>
            </a:extLst>
          </p:cNvSpPr>
          <p:nvPr>
            <p:ph type="title"/>
          </p:nvPr>
        </p:nvSpPr>
        <p:spPr>
          <a:xfrm>
            <a:off x="808990" y="4086225"/>
            <a:ext cx="5120005" cy="2110105"/>
          </a:xfrm>
          <a:solidFill>
            <a:srgbClr val="7F7F7F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en-us" sz="4000" b="1" cap="none"/>
              <a:t>Sukobi u Pakracu</a:t>
            </a:r>
            <a:r>
              <a:t/>
            </a:r>
            <a:br/>
            <a:r>
              <a:rPr lang="hr-hr" sz="4000" b="1" cap="none"/>
              <a:t>ožujak 1991.</a:t>
            </a:r>
            <a:r>
              <a:rPr lang="en-us" sz="4000" b="1" cap="none"/>
              <a:t> </a:t>
            </a:r>
          </a:p>
          <a:p>
            <a:pPr>
              <a:defRPr lang="sr-Latn-cs" sz="2200" cap="none">
                <a:solidFill>
                  <a:srgbClr val="FFFFFF"/>
                </a:solidFill>
              </a:defRPr>
            </a:pPr>
            <a:r>
              <a:rPr lang="hr-hr" b="1" cap="none"/>
              <a:t>Prvi oružani sukob hrvatskih snaga reda sa srpskim ekstremistima</a:t>
            </a:r>
            <a:r>
              <a:t/>
            </a:r>
            <a:br/>
            <a:endParaRPr lang="en-us" b="1" cap="none"/>
          </a:p>
        </p:txBody>
      </p:sp>
      <p:sp>
        <p:nvSpPr>
          <p:cNvPr id="4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EAAAAAAAAAiYmJAP///wgA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YmJAP///wEAAAAAAAAAAAAAAAAAAAAAAAAAAAAAAAAAAAAAAAAAAAAAAAJ/f38A5+bmA8zMzADAwP8Af39/AAAAAAAAAAAAAAAAAAAAAAAAAAAAIQAAABgAAAAUAAAAjCcAADIZAAALRwAA+CUAABAAAAAmAAAACAAAAD0gAAD/DwAA"/>
              </a:ext>
            </a:extLst>
          </p:cNvSpPr>
          <p:nvPr>
            <p:ph type="body" idx="1"/>
          </p:nvPr>
        </p:nvSpPr>
        <p:spPr>
          <a:xfrm>
            <a:off x="6428740" y="4095750"/>
            <a:ext cx="5120005" cy="2076450"/>
          </a:xfrm>
          <a:solidFill>
            <a:srgbClr val="898989"/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 sz="1600" cap="none">
                <a:solidFill>
                  <a:schemeClr val="bg1"/>
                </a:solidFill>
              </a:defRPr>
            </a:pPr>
            <a:r>
              <a:rPr lang="en-us" cap="none"/>
              <a:t>Policajci srpske nacionalnosti zaposleni u MUP-u RH, zajedno s mobiliziranim rezervistima, upali su u policijsku postaju u Pakracu i razoružali sve policajce Hrvate.</a:t>
            </a:r>
          </a:p>
          <a:p>
            <a:pPr>
              <a:defRPr lang="sr-Latn-cs" sz="1600" cap="none">
                <a:solidFill>
                  <a:schemeClr val="bg1"/>
                </a:solidFill>
              </a:defRPr>
            </a:pPr>
            <a:r>
              <a:rPr lang="en-us" cap="none"/>
              <a:t>Specijalne jedinice MUP-a RH protjerale su srpske ekstremiste iz Pakraca; </a:t>
            </a:r>
          </a:p>
          <a:p>
            <a:pPr>
              <a:defRPr lang="sr-Latn-cs" sz="1600" cap="none">
                <a:solidFill>
                  <a:schemeClr val="bg1"/>
                </a:solidFill>
              </a:defRPr>
            </a:pPr>
            <a:r>
              <a:rPr lang="en-us" cap="none"/>
              <a:t>na pakračke trgove i ulice izašla su oklopna vozila JNA, </a:t>
            </a:r>
            <a:endParaRPr lang="hr-hr" cap="none"/>
          </a:p>
          <a:p>
            <a:pPr>
              <a:defRPr lang="sr-Latn-cs" sz="1600" cap="none">
                <a:solidFill>
                  <a:schemeClr val="bg1"/>
                </a:solidFill>
              </a:defRPr>
            </a:pPr>
            <a:r>
              <a:rPr lang="en-us" cap="none"/>
              <a:t>hrvatska policija je zadržala nadzor nad gradom.</a:t>
            </a:r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datum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118-56C2-2587-8CC8-A0D23F867AF5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FE7-A9C2-25F9-8CC8-5FAC41867A0A}" type="slidenum">
              <a:rPr lang="hr-hr" cap="none"/>
              <a:t>35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N8DAAB0GgAALw4AABAAAAAmAAAACAAAAD0gAAAAAAAA"/>
              </a:ext>
            </a:extLst>
          </p:cNvSpPr>
          <p:nvPr>
            <p:ph type="title"/>
          </p:nvPr>
        </p:nvSpPr>
        <p:spPr>
          <a:xfrm>
            <a:off x="648970" y="629285"/>
            <a:ext cx="3651250" cy="16764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3700" cap="none"/>
              <a:t>1991. Krvavi Uskrs na Plitvicama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AAPAAB0GgAASSYAABAAAAAmAAAACAAAAD0gAAAAAAAA"/>
              </a:ext>
            </a:extLst>
          </p:cNvSpPr>
          <p:nvPr>
            <p:ph type="body" idx="1"/>
          </p:nvPr>
        </p:nvSpPr>
        <p:spPr>
          <a:xfrm>
            <a:off x="648970" y="2438400"/>
            <a:ext cx="3651250" cy="37852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(31.III.) Specijalne jedinice MUP-a RH vratile su NP Plitvice pod nadzor legalnih redarstvenih snaga</a:t>
            </a:r>
          </a:p>
          <a:p>
            <a:pPr>
              <a:defRPr lang="sr-Latn-cs"/>
            </a:pPr>
            <a:r>
              <a:rPr lang="en-us" sz="1800" cap="none"/>
              <a:t>u sukobu s naoružanim srpskim teroristima, koji su prethodno (28.III.) zauzeli to područje, poginuo je Josip Jović prvi hrvatski branitelj koji je poginuo u Domovinskom ratu</a:t>
            </a:r>
          </a:p>
        </p:txBody>
      </p:sp>
      <p:pic>
        <p:nvPicPr>
          <p:cNvPr id="4" name="Picture 2" descr="Slikovni rezultat za krvavi uskrs na plitvicama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PgMAAAAAAACOAwAAAAAAAAAAAABkAAAAZAAAAAAAAAAjAAAABAAAAGQAAAAXAAAAFAAAAAAAAAAAAAAA/38AAP9/AAAAAAAACQAAAAQAAAAA//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ocAAAAAAAAAEsAADAqAAAQAAAAJgAAAAgAAAABgQAAf+DBAQ=="/>
              </a:ext>
            </a:extLst>
          </p:cNvPicPr>
          <p:nvPr>
            <p:ph type="pic" idx="2"/>
          </p:nvPr>
        </p:nvPicPr>
        <p:blipFill>
          <a:blip r:embed="rId2"/>
          <a:srcRect l="8300" r="9100"/>
          <a:stretch>
            <a:fillRect/>
          </a:stretch>
        </p:blipFill>
        <p:spPr>
          <a:xfrm>
            <a:off x="4639310" y="0"/>
            <a:ext cx="7552690" cy="6858000"/>
          </a:xfrm>
          <a:prstGeom prst="rect">
            <a:avLst/>
          </a:prstGeom>
          <a:noFill/>
          <a:effectLst/>
        </p:spPr>
      </p:pic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BonAAB0GgAAWSkAABAAAAAmAAAACAAAAD0gAAAAAAAA"/>
              </a:ext>
            </a:extLst>
          </p:cNvSpPr>
          <p:nvPr>
            <p:ph type="ftr" sz="quarter" idx="11"/>
          </p:nvPr>
        </p:nvSpPr>
        <p:spPr>
          <a:xfrm>
            <a:off x="648970" y="6356350"/>
            <a:ext cx="365125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D66-28C2-25DB-8CC8-DE8E63867A8B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01A-54C2-25D6-8CC8-A2836E867AF7}" type="slidenum">
              <a:rPr lang="hr-hr" cap="none"/>
              <a:t>36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HIHAAAAAAAAAAAAAAAAAABkAAAAZAAAAAAAAAAjAAAABAAAAGQAAAAXAAAAFAAAAAAAAAAAAAAA/38AAP9/AAAAAAAACQAAAAQAAAD//wD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2"/>
          <a:srcRect t="1906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reeform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EAAAAAAAAA////CP///wgZ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Nonr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J/f38A5+bmA8zMzADAwP8Af39/AAAAAAAAAAAAAAAAAAAAAAAAAAAAIQAAABgAAAAUAAAAAAAAACQGAAAEJQAAMCoAABAAAAAmAAAACAAAAP//////////"/>
              </a:ext>
            </a:extLst>
          </p:cNvSpPr>
          <p:nvPr/>
        </p:nvSpPr>
        <p:spPr>
          <a:xfrm flipH="1">
            <a:off x="0" y="998220"/>
            <a:ext cx="6017260" cy="5859780"/>
          </a:xfrm>
          <a:custGeom>
            <a:avLst/>
            <a:gdLst/>
            <a:ahLst/>
            <a:cxnLst/>
            <a:rect l="0" t="0" r="6017260" b="5859780"/>
            <a:pathLst>
              <a:path w="6017260" h="5859780">
                <a:moveTo>
                  <a:pt x="6017260" y="4654417"/>
                </a:moveTo>
                <a:cubicBezTo>
                  <a:pt x="6017260" y="1715498"/>
                  <a:pt x="6017260" y="1715498"/>
                  <a:pt x="6017260" y="1715498"/>
                </a:cubicBezTo>
                <a:cubicBezTo>
                  <a:pt x="5484599" y="695228"/>
                  <a:pt x="4419278" y="0"/>
                  <a:pt x="3186936" y="0"/>
                </a:cubicBezTo>
                <a:cubicBezTo>
                  <a:pt x="1430961" y="0"/>
                  <a:pt x="0" y="1426572"/>
                  <a:pt x="0" y="3187215"/>
                </a:cubicBezTo>
                <a:cubicBezTo>
                  <a:pt x="0" y="4306803"/>
                  <a:pt x="582315" y="5290957"/>
                  <a:pt x="1458046" y="5859780"/>
                </a:cubicBezTo>
                <a:cubicBezTo>
                  <a:pt x="4920340" y="5859780"/>
                  <a:pt x="4920340" y="5859780"/>
                  <a:pt x="4920340" y="5859780"/>
                </a:cubicBezTo>
                <a:cubicBezTo>
                  <a:pt x="5385290" y="5561825"/>
                  <a:pt x="5759958" y="5146494"/>
                  <a:pt x="6017260" y="4654417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spcAft>
                <a:spcPts val="1000"/>
              </a:spcAft>
              <a:buNone/>
              <a:defRPr lang="sr-Latn-cs"/>
            </a:pPr>
            <a:endParaRPr lang="en-us" sz="1600" cap="all"/>
          </a:p>
        </p:txBody>
      </p:sp>
      <p:sp>
        <p:nvSpPr>
          <p:cNvPr id="4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QQAAMYLAAA6HgAACRQAABAAAAAmAAAACAAAAD0gAAAAAAAA"/>
              </a:ext>
            </a:extLst>
          </p:cNvSpPr>
          <p:nvPr>
            <p:ph type="title"/>
          </p:nvPr>
        </p:nvSpPr>
        <p:spPr>
          <a:xfrm>
            <a:off x="709295" y="1913890"/>
            <a:ext cx="4204335" cy="13430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3600" cap="none"/>
              <a:t>STVARANJE HRVATSKE VOJSKE</a:t>
            </a:r>
          </a:p>
        </p:txBody>
      </p:sp>
      <p:sp>
        <p:nvSpPr>
          <p:cNvPr id="5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////CP///wgfAAAAAAAAAAAAAAAAAAAAAAAAAAAAAAAAAAAAeAAAAAEAAABAAAAAAAAAAAAAAABaAAAAAAAAAAAAAAAAAAAAAAAAAAAAAAAAAAAAAAAAAAAAAAAAAAAAAAAAAAAAAAAAAAAAAAAAAAAAAAAAAAAAAAAAAAAAAAAAAAAAFAAAADwAAAABAAAAAAAAAD8/Pw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8/PwB/f38A5+bmA8zMzADAwP8Af39/AAAAAAAAAAAAAAAAAAAAAAAAAAAAIQAAABgAAAAUAAAAzA8AAJUHAAAMEgAA1AkAABAAAAAmAAAACAAAAD0hAAD/HyAA"/>
              </a:ext>
            </a:extLst>
          </p:cNvSpPr>
          <p:nvPr>
            <p:ph type="sldNum" sz="quarter" idx="12"/>
          </p:nvPr>
        </p:nvSpPr>
        <p:spPr>
          <a:xfrm>
            <a:off x="2567940" y="1232535"/>
            <a:ext cx="365760" cy="365125"/>
          </a:xfrm>
          <a:prstGeom prst="ellipse">
            <a:avLst/>
          </a:prstGeom>
          <a:solidFill>
            <a:schemeClr val="bg1">
              <a:alpha val="69000"/>
            </a:schemeClr>
          </a:solidFill>
          <a:ln w="9525" cap="flat" cmpd="sng" algn="ctr">
            <a:solidFill>
              <a:srgbClr val="3F3F3F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lnSpc>
                <a:spcPct val="70000"/>
              </a:lnSpc>
              <a:spcAft>
                <a:spcPts val="330"/>
              </a:spcAft>
              <a:defRPr lang="sr-Latn-cs" sz="660" cap="none"/>
            </a:pPr>
            <a:fld id="{2F704117-59C2-25B7-8CC8-AFE20F867AFA}" type="slidenum">
              <a:rPr lang="en-us" cap="none">
                <a:solidFill>
                  <a:schemeClr val="tx1"/>
                </a:solidFill>
              </a:rPr>
              <a:t>37</a:t>
            </a:fld>
            <a:endParaRPr lang="en-us" cap="none">
              <a:solidFill>
                <a:schemeClr val="tx1"/>
              </a:solidFill>
            </a:endParaRPr>
          </a:p>
        </p:txBody>
      </p:sp>
      <p:sp>
        <p:nvSpPr>
          <p:cNvPr id="6" name="Straight Connector 2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CYmJgAo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CYmJgB/f38A5+bmA8zMzADAwP8Af39/AAAAAAAAAAAAAAAAAAAAAAAAAAAAIQAAABgAAAAUAAAAEg4AAIcUAADTEwAAhxQAABAAAAAmAAAACAAAAP//////////"/>
              </a:ext>
            </a:extLst>
          </p:cNvSpPr>
          <p:nvPr/>
        </p:nvSpPr>
        <p:spPr>
          <a:xfrm>
            <a:off x="2287270" y="3336925"/>
            <a:ext cx="935355" cy="0"/>
          </a:xfrm>
          <a:prstGeom prst="line">
            <a:avLst/>
          </a:prstGeom>
          <a:noFill/>
          <a:ln w="25400" cap="flat" cmpd="sng" algn="ctr">
            <a:solidFill>
              <a:srgbClr val="262626"/>
            </a:solidFill>
            <a:prstDash val="solid"/>
            <a:headEnd type="none"/>
            <a:tailEnd type="none"/>
          </a:ln>
          <a:effectLst/>
        </p:spPr>
      </p:sp>
      <p:sp>
        <p:nvSpPr>
          <p:cNvPr id="7" name="Content Placeholder 2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PAMAAAYVAAB9HwAAJCUAABAAAAAmAAAACAAAAL0gAAAAAAAA"/>
              </a:ext>
            </a:extLst>
          </p:cNvSpPr>
          <p:nvPr>
            <p:ph type="body" idx="2"/>
          </p:nvPr>
        </p:nvSpPr>
        <p:spPr>
          <a:xfrm>
            <a:off x="525780" y="3417570"/>
            <a:ext cx="4592955" cy="26200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endParaRPr/>
          </a:p>
        </p:txBody>
      </p:sp>
      <p:sp>
        <p:nvSpPr>
          <p:cNvPr id="8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QkAAAcoAADQGAAAtykAABAAAAAmAAAACAAAAD0gAAAAAAAA"/>
              </a:ext>
            </a:extLst>
          </p:cNvSpPr>
          <p:nvPr>
            <p:ph type="dt" sz="half" idx="10"/>
          </p:nvPr>
        </p:nvSpPr>
        <p:spPr>
          <a:xfrm>
            <a:off x="1468755" y="6506845"/>
            <a:ext cx="2564765" cy="2743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fld id="{2F706D91-DFC2-259B-8CC8-29CE23867A7C}" type="datetime1">
              <a:rPr lang="sr-Latn-cs" cap="none">
                <a:solidFill>
                  <a:schemeClr val="tx1"/>
                </a:solidFill>
              </a:rPr>
              <a:t>15.12.2022.</a:t>
            </a:fld>
            <a:endParaRPr lang="en-us" cap="none">
              <a:solidFill>
                <a:schemeClr val="tx1"/>
              </a:solidFill>
            </a:endParaRPr>
          </a:p>
        </p:txBody>
      </p:sp>
      <p:sp>
        <p:nvSpPr>
          <p:cNvPr id="9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fAcAAM0lAABdGgAABygAABAAAAAmAAAACAAAAD0gAAAAAAAA"/>
              </a:ext>
            </a:extLst>
          </p:cNvSpPr>
          <p:nvPr>
            <p:ph type="ftr" sz="quarter" idx="11"/>
          </p:nvPr>
        </p:nvSpPr>
        <p:spPr>
          <a:xfrm>
            <a:off x="1216660" y="6144895"/>
            <a:ext cx="3068955" cy="36195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000" kern="400000" cap="none">
                <a:solidFill>
                  <a:schemeClr val="tx1"/>
                </a:solidFill>
              </a:rPr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/hEAACIKAAAAMQAA8CkAABAAAAAmAAAACAAAAP//////////"/>
              </a:ext>
            </a:extLst>
          </p:cNvSpPr>
          <p:nvPr/>
        </p:nvSpPr>
        <p:spPr>
          <a:xfrm>
            <a:off x="2924810" y="1647190"/>
            <a:ext cx="5040630" cy="517017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3" name="Content Placeholder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AA////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NkTAABADAAAji8AABgoAAAQAAAAJgAAAAgAAAABgQAAAAAAAA=="/>
              </a:ext>
            </a:extLst>
          </p:cNvPicPr>
          <p:nvPr>
            <p:ph type="pic" idx="1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6435" y="1991360"/>
            <a:ext cx="4504055" cy="4526280"/>
          </a:xfrm>
          <a:prstGeom prst="rect">
            <a:avLst/>
          </a:prstGeom>
        </p:spPr>
      </p:pic>
      <p:sp>
        <p:nvSpPr>
          <p:cNvPr id="4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ZgIAACwCAABKSAAAoQUAABAAAAAmAAAACAAAAAEgAAAAAAAA"/>
              </a:ext>
            </a:extLst>
          </p:cNvSpPr>
          <p:nvPr>
            <p:ph type="title"/>
          </p:nvPr>
        </p:nvSpPr>
        <p:spPr>
          <a:xfrm>
            <a:off x="389890" y="353060"/>
            <a:ext cx="11361420" cy="56197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lang="sr-Latn-cs" sz="3960" cap="none"/>
            </a:pPr>
            <a:r>
              <a:rPr lang="en-us" b="1" cap="none"/>
              <a:t>REPUBLIKA HRVATSKA</a:t>
            </a:r>
            <a:r>
              <a:rPr lang="hr-hr" b="1" cap="none"/>
              <a:t> NEMA STRATEŠKU DUBINU</a:t>
            </a:r>
          </a:p>
        </p:txBody>
      </p:sp>
      <p:sp>
        <p:nvSpPr>
          <p:cNvPr id="5" name="TextBox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bwMAAEobAADKNgAAdiYAABAgAAAmAAAACAAAAP//////////"/>
              </a:ext>
            </a:extLst>
          </p:cNvSpPr>
          <p:nvPr/>
        </p:nvSpPr>
        <p:spPr>
          <a:xfrm>
            <a:off x="558165" y="4436110"/>
            <a:ext cx="8348345" cy="18161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sr-Latn-cs"/>
            </a:pPr>
            <a:r>
              <a:rPr lang="hr-hr" sz="1600" b="1" cap="none"/>
              <a:t>REPUBLIKA HRVATSKA</a:t>
            </a:r>
          </a:p>
          <a:p>
            <a:pPr>
              <a:defRPr lang="sr-Latn-cs"/>
            </a:pPr>
            <a:r>
              <a:rPr lang="hr-hr" sz="1600" b="1" cap="none"/>
              <a:t>-neobičan oblik</a:t>
            </a:r>
          </a:p>
          <a:p>
            <a:pPr>
              <a:defRPr lang="sr-Latn-cs"/>
            </a:pPr>
            <a:r>
              <a:rPr lang="hr-hr" sz="1600" b="1" cap="none"/>
              <a:t>-vrlo nepovoljan za obranu</a:t>
            </a:r>
            <a:endParaRPr lang="en-us" sz="1600" b="1" cap="none"/>
          </a:p>
          <a:p>
            <a:pPr marL="285750" indent="-285750">
              <a:buFontTx/>
              <a:buChar char="-"/>
              <a:defRPr lang="sr-Latn-cs"/>
            </a:pPr>
            <a:r>
              <a:rPr lang="en-us" sz="1600" b="1" cap="none"/>
              <a:t>Uglavnom nema strategijske dubine ponegdje čak ni taktičke</a:t>
            </a:r>
          </a:p>
          <a:p>
            <a:pPr marL="742950" lvl="1" indent="-285750">
              <a:buFontTx/>
              <a:buChar char="-"/>
              <a:defRPr lang="sr-Latn-cs"/>
            </a:pPr>
            <a:r>
              <a:rPr lang="en-us" sz="1600" b="1" cap="none"/>
              <a:t>Za pukovniju/brigadu dubina bližeg cilja u napadu je 8-15 km a dubina slijedećeg  20-30</a:t>
            </a:r>
          </a:p>
          <a:p>
            <a:pPr marL="742950" lvl="1" indent="-285750">
              <a:buFontTx/>
              <a:buChar char="-"/>
              <a:defRPr lang="sr-Latn-cs"/>
            </a:pPr>
            <a:r>
              <a:rPr lang="en-us" sz="1600" b="1" cap="none"/>
              <a:t>Dubina brigade u obrani je 7-10 km</a:t>
            </a:r>
          </a:p>
          <a:p>
            <a:pPr marL="285750" indent="-285750">
              <a:buFontTx/>
              <a:buChar char="-"/>
              <a:defRPr lang="sr-Latn-cs"/>
            </a:pPr>
            <a:r>
              <a:rPr lang="en-us" sz="1600" b="1" cap="none"/>
              <a:t>Tek zajedno sa BIH čini kompaktnu cjelinu </a:t>
            </a:r>
          </a:p>
        </p:txBody>
      </p:sp>
      <p:sp>
        <p:nvSpPr>
          <p:cNvPr id="6" name="TextBox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DAAAA8YxYAOVsGwAAAAAAAAAAAAAAAAAAAAAAAAAAAAAAAAAAAAAAZAAAAAEAAABAAAAAAAAAAGQAAAAOAQAAAAAAAAEAAAAyAAAA+Hon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F8AY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YxYAOVsGwD4eicAAAAAAAAAAAAAAAAAAAAAAAAAAAAAAAAAAAAAAAAAAAAAAAACAAAAAszMzADAwP8Af39/AAAAAAAAAAAAAAAAAAAAAAAAAAAAIQAAABgAAAAUAAAAMwEAAMMGAADBFwAATgsAABAgAAAmAAAACAAAAP//////////"/>
              </a:ext>
            </a:extLst>
          </p:cNvSpPr>
          <p:nvPr/>
        </p:nvSpPr>
        <p:spPr>
          <a:xfrm>
            <a:off x="194945" y="1099185"/>
            <a:ext cx="3666490" cy="738505"/>
          </a:xfrm>
          <a:prstGeom prst="rect">
            <a:avLst/>
          </a:prstGeom>
          <a:gradFill flip="none" rotWithShape="0">
            <a:gsLst>
              <a:gs pos="0">
                <a:srgbClr val="F18C58"/>
              </a:gs>
              <a:gs pos="50000">
                <a:srgbClr val="F87A27"/>
              </a:gs>
              <a:gs pos="100000">
                <a:srgbClr val="E56C1B"/>
              </a:gs>
            </a:gsLst>
            <a:lin ang="5400000" scaled="0"/>
            <a:tileRect/>
          </a:gra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4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GRAVITACIJSKO SREDIŠTE HRVATSKE 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4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JE NJEN KRAJNJE NEPOVOLJAN POLOŽAJ I OBLIK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4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ZA OBRANU</a:t>
            </a:r>
          </a:p>
        </p:txBody>
      </p:sp>
      <p:sp>
        <p:nvSpPr>
          <p:cNvPr id="7" name="TextBox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gEAAIwQAADiFAAApBkAABAgAAAmAAAACAAAAP//////////"/>
              </a:ext>
            </a:extLst>
          </p:cNvSpPr>
          <p:nvPr/>
        </p:nvSpPr>
        <p:spPr>
          <a:xfrm>
            <a:off x="219710" y="2689860"/>
            <a:ext cx="3175000" cy="14782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>
            <a:lvl1pPr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1pPr>
            <a:lvl2pPr marL="742950" indent="-28575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2pPr>
            <a:lvl3pPr marL="11430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3pPr>
            <a:lvl4pPr marL="16002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4pPr>
            <a:lvl5pPr marL="2057400" indent="-228600"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lang="sr-Latn-cs" cap="none">
                <a:solidFill>
                  <a:schemeClr val="tx1"/>
                </a:solidFill>
                <a:latin typeface="Arial" pitchFamily="2" charset="-18"/>
                <a:ea typeface="Calibri" pitchFamily="2" charset="-18"/>
                <a:cs typeface="Calibri" pitchFamily="2" charset="-18"/>
              </a:defRPr>
            </a:lvl9pPr>
          </a:lstStyle>
          <a:p>
            <a:pPr>
              <a:defRPr lang="sr-Latn-cs"/>
            </a:pPr>
            <a:r>
              <a:rPr lang="en-us" b="1" cap="none">
                <a:solidFill>
                  <a:srgbClr val="FF0000"/>
                </a:solidFill>
                <a:latin typeface="Calibri" pitchFamily="2" charset="-18"/>
                <a:ea typeface="Calibri" pitchFamily="2" charset="-18"/>
                <a:cs typeface="Calibri" pitchFamily="2" charset="-18"/>
              </a:rPr>
              <a:t>ZAŠTO NAM JE BOSNA I</a:t>
            </a:r>
          </a:p>
          <a:p>
            <a:pPr>
              <a:defRPr lang="sr-Latn-cs"/>
            </a:pPr>
            <a:r>
              <a:rPr lang="en-us" b="1" cap="none">
                <a:solidFill>
                  <a:srgbClr val="FF0000"/>
                </a:solidFill>
                <a:latin typeface="Calibri" pitchFamily="2" charset="-18"/>
                <a:ea typeface="Calibri" pitchFamily="2" charset="-18"/>
                <a:cs typeface="Calibri" pitchFamily="2" charset="-18"/>
              </a:rPr>
              <a:t>HERCEGOVINA </a:t>
            </a:r>
          </a:p>
          <a:p>
            <a:pPr>
              <a:defRPr lang="sr-Latn-cs"/>
            </a:pPr>
            <a:r>
              <a:rPr lang="en-us" b="1" cap="none">
                <a:solidFill>
                  <a:srgbClr val="FF0000"/>
                </a:solidFill>
                <a:latin typeface="Calibri" pitchFamily="2" charset="-18"/>
                <a:ea typeface="Calibri" pitchFamily="2" charset="-18"/>
                <a:cs typeface="Calibri" pitchFamily="2" charset="-18"/>
              </a:rPr>
              <a:t>SA OBRAMBENOG STANOVIŠTA</a:t>
            </a:r>
          </a:p>
          <a:p>
            <a:pPr>
              <a:defRPr lang="sr-Latn-cs"/>
            </a:pPr>
            <a:r>
              <a:rPr lang="en-us" b="1" cap="none">
                <a:solidFill>
                  <a:srgbClr val="FF0000"/>
                </a:solidFill>
                <a:latin typeface="Calibri" pitchFamily="2" charset="-18"/>
                <a:ea typeface="Calibri" pitchFamily="2" charset="-18"/>
                <a:cs typeface="Calibri" pitchFamily="2" charset="-18"/>
              </a:rPr>
              <a:t>UVIJEK BILA BITNA</a:t>
            </a:r>
          </a:p>
          <a:p>
            <a:pPr>
              <a:defRPr lang="sr-Latn-cs"/>
            </a:pPr>
            <a:r>
              <a:rPr lang="en-us" b="1" cap="none">
                <a:solidFill>
                  <a:srgbClr val="FF0000"/>
                </a:solidFill>
                <a:latin typeface="Calibri" pitchFamily="2" charset="-18"/>
                <a:ea typeface="Calibri" pitchFamily="2" charset="-18"/>
                <a:cs typeface="Calibri" pitchFamily="2" charset="-18"/>
              </a:rPr>
              <a:t>- I BIT ĆE BITNA ?</a:t>
            </a:r>
          </a:p>
        </p:txBody>
      </p:sp>
      <p:sp>
        <p:nvSpPr>
          <p:cNvPr id="8" name="TextBox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rAAAAE0AAAAAkAAAAEgAAACQAAAASAAAAAAAAAAAAAAAAAAAAAEAAABQAAAAAAAAAAAAAACVH/PGAoXBPwAAAAAAAOA/AAAAAAAA4D8AAAAAAADgPwAAAAAAAOA/AAAAAAAA4D8AAAAAAADgPwAAAAAAAOA/AAAAAAAA4D8CAAAAjAAAAAEAAAADAAAA8YxYAOVsGwAAAAAAAAAAAAAAAAAAAAAAAAAAAAAAAAAAAAAAZAAAAAEAAABAAAAAAAAAAGQAAAAOAQAAAAAAAAEAAAAyAAAA+Hon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AAAA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YxYAOVsGwD4eicAAAAAAAAAAAAAAAAAAAAAAAAAAAAAAAAAAAAAAAAAAAAAAAACAAAAAszMzADAwP8Af39/AAAAAAAAAAAAAAAAAAAAAAAAAAAAIQAAABgAAAAUAAAA1zoAAIEhAAADSQAAUicAABAgAAAmAAAACAAAAP//////////"/>
              </a:ext>
            </a:extLst>
          </p:cNvSpPr>
          <p:nvPr/>
        </p:nvSpPr>
        <p:spPr>
          <a:xfrm>
            <a:off x="9565005" y="5446395"/>
            <a:ext cx="2303780" cy="945515"/>
          </a:xfrm>
          <a:prstGeom prst="snip2DiagRect">
            <a:avLst>
              <a:gd name="adj1" fmla="val 0"/>
              <a:gd name="adj2" fmla="val 16675"/>
            </a:avLst>
          </a:prstGeom>
          <a:gradFill flip="none" rotWithShape="0">
            <a:gsLst>
              <a:gs pos="0">
                <a:srgbClr val="F18C58"/>
              </a:gs>
              <a:gs pos="50000">
                <a:srgbClr val="F87A27"/>
              </a:gs>
              <a:gs pos="100000">
                <a:srgbClr val="E56C1B"/>
              </a:gs>
            </a:gsLst>
            <a:lin ang="5400000" scaled="0"/>
            <a:tileRect/>
          </a:gra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/>
              <a:t>STRATEŠKA DUBINA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050" cap="none"/>
              <a:t>DUBINA </a:t>
            </a:r>
            <a:r>
              <a:rPr lang="hr-hr" sz="1050" cap="none"/>
              <a:t>ZADAĆE OKLOPNE </a:t>
            </a:r>
            <a:endParaRPr lang="en-us" sz="1050" cap="none"/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050" cap="none"/>
              <a:t>DIVIZIJE </a:t>
            </a:r>
            <a:endParaRPr lang="hr-hr" sz="1050" cap="none"/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050" cap="none"/>
              <a:t>240 KM</a:t>
            </a:r>
            <a:r>
              <a:rPr lang="hr-hr" sz="1050" cap="none"/>
              <a:t> - </a:t>
            </a:r>
            <a:r>
              <a:rPr lang="en-us" sz="1050" cap="none"/>
              <a:t>72 SATA</a:t>
            </a:r>
          </a:p>
        </p:txBody>
      </p:sp>
      <p:grpSp>
        <p:nvGrpSpPr>
          <p:cNvPr id="9" name="Group 16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feWaYxMAAAAlAAAAAQAAAA8BAAAAkAAAAEgAAACQAAAASAAAAAAAAAAAAAAAAAAAABcAAAAUAAAAAAAAAAAAAAD/fwAA/38AAAAAAAAJAAAABAAAAAAAAAAfAAAAVAAAAAAAAAAAAAAAAAAAAAAAAAAAAAAAAAAAAAAAAAAAAAAAAAAAAAAAAAAAAAAAAAAAAAAAAAAAAAAAAAAAAAAAAAAAAAAAAAAAAAAAAAAAAAAAAAAAACEAAAAYAAAAFAAAAFwRAADdDQAASiUAAFodAAAQAAAAJgAAAAgAAAD/////AAAAAA=="/>
              </a:ext>
            </a:extLst>
          </p:cNvGrpSpPr>
          <p:nvPr/>
        </p:nvGrpSpPr>
        <p:grpSpPr>
          <a:xfrm>
            <a:off x="2821940" y="2253615"/>
            <a:ext cx="3239770" cy="2517775"/>
            <a:chOff x="2821940" y="2253615"/>
            <a:chExt cx="3239770" cy="2517775"/>
          </a:xfrm>
        </p:grpSpPr>
        <p:sp>
          <p:nvSpPr>
            <p:cNvPr id="13" name="TextBox 1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E0AAAAAkAAAAEgAAACQAAAASAAAAAAAAAAAAAAAAAAAAAEAAABQAAAALUMc6+I26D8AAAAAAAAAAA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O19MQ0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O19MQZ/f38A5+bmA8zMzADAwP8Af39/AAAAAAAAAAAAAAAAAAAAAAAAAAAAIQAAABgAAAAUAAAAXBEAAN0NAACbGAAAxhAAAAAgAAAmAAAACAAAAP//////////"/>
                </a:ext>
              </a:extLst>
            </p:cNvSpPr>
            <p:nvPr/>
          </p:nvSpPr>
          <p:spPr>
            <a:xfrm>
              <a:off x="2821940" y="2253615"/>
              <a:ext cx="1177925" cy="473075"/>
            </a:xfrm>
            <a:prstGeom prst="roundRect">
              <a:avLst>
                <a:gd name="adj" fmla="val 37835"/>
              </a:avLst>
            </a:prstGeom>
            <a:solidFill>
              <a:srgbClr val="FFFFFF"/>
            </a:solidFill>
            <a:ln w="12700" cap="flat" cmpd="sng" algn="ctr">
              <a:solidFill>
                <a:schemeClr val="accent2"/>
              </a:solidFill>
              <a:prstDash val="solid"/>
              <a:headEnd type="none"/>
              <a:tailEnd type="none"/>
            </a:ln>
            <a:effectLst/>
          </p:spPr>
          <p:txBody>
            <a:bodyPr vert="horz" wrap="none" lIns="91440" tIns="45720" rIns="91440" bIns="45720" numCol="1" spcCol="215900" anchor="t"/>
            <a:lstStyle/>
            <a:p>
              <a:pPr>
                <a:defRPr lang="sr-Latn-cs" cap="none">
                  <a:solidFill>
                    <a:srgbClr val="000000"/>
                  </a:solidFill>
                </a:defRPr>
              </a:pPr>
              <a:r>
                <a:rPr lang="en-us" b="1" cap="none">
                  <a:solidFill>
                    <a:srgbClr val="FF0000"/>
                  </a:solidFill>
                </a:rPr>
                <a:t>10-15 km</a:t>
              </a:r>
            </a:p>
          </p:txBody>
        </p:sp>
        <p:cxnSp>
          <p:nvCxnSpPr>
            <p:cNvPr id="12" name="Straight Arrow Connector 19"/>
            <p:cNvCxnSpPr>
              <a:stCxn id="13" idx="2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AU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JSpKBQ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AAAAACAAAAAgAAAADAwP8Af39/AAAAAAAAAAAAAAAAAAAAAAAAAAAAIQAAABgAAAAUAAAA/BQAAMYQAABvHAAAfhQAAAAAAAAmAAAACAAAAP//////////"/>
                </a:ext>
              </a:extLst>
            </p:cNvCxnSpPr>
            <p:nvPr/>
          </p:nvCxnSpPr>
          <p:spPr>
            <a:xfrm>
              <a:off x="3411220" y="2726690"/>
              <a:ext cx="1210945" cy="60452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1" name="Straight Arrow Connector 20"/>
            <p:cNvCxnSpPr>
              <a:stCxn id="13" idx="2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AU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BgB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AAAAACAAAAAgAAAADAwP8Af39/AAAAAAAAAAAAAAAAAAAAAAAAAAAAIQAAABgAAAAUAAAA/BQAAMYQAABKJQAA1hEAAAAAAAAmAAAACAAAAP//////////"/>
                </a:ext>
              </a:extLst>
            </p:cNvCxnSpPr>
            <p:nvPr/>
          </p:nvCxnSpPr>
          <p:spPr>
            <a:xfrm>
              <a:off x="3411220" y="2726690"/>
              <a:ext cx="2650490" cy="172720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0" name="Straight Arrow Connector 21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AUAAAAAQAAABQAAAAUAAAAFAAAAAEAAAAAAAAAZAAAAGQAAAAD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CQfCjM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AAAAACAAAAAgAAAADAwP8Af39/AAAAAAAAAAAAAAAAAAAAAAAAAAAAIQAAABgAAAAUAAAAwhQAAF8QAABvHAAAWh0AAAAAAAAmAAAACAAAAP//////////"/>
                </a:ext>
              </a:extLst>
            </p:cNvCxnSpPr>
            <p:nvPr/>
          </p:nvCxnSpPr>
          <p:spPr>
            <a:xfrm>
              <a:off x="3374390" y="2661285"/>
              <a:ext cx="1247775" cy="2110105"/>
            </a:xfrm>
            <a:prstGeom prst="straightConnector1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</p:grpSp>
      <p:grpSp>
        <p:nvGrpSpPr>
          <p:cNvPr id="14" name="Group 22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feWaYxMAAAAlAAAAAQAAAA8BAAAAkAAAAEgAAACQAAAASAAAAAAAAAAAAAAAAAAAABcAAAAUAAAAAAAAAAAAAAD/fwAA/38AAAAAAAAJAAAABAAAAD8AAAAfAAAAVAAAAAAAAAAAAAAAAAAAAAAAAAAAAAAAAAAAAAAAAAAAAAAAAAAAAAAAAAAAAAAAAAAAAAAAAAAAAAAAAAAAAAAAAAAAAAAAAAAAAAAAAAAAAAAAAAAAACEAAAAYAAAAFAAAAL0bAADzEgAAnzQAAKYoAAAQAAAAJgAAAAgAAAD/////AAAAAA=="/>
              </a:ext>
            </a:extLst>
          </p:cNvGrpSpPr>
          <p:nvPr/>
        </p:nvGrpSpPr>
        <p:grpSpPr>
          <a:xfrm>
            <a:off x="4509135" y="3080385"/>
            <a:ext cx="4044950" cy="3527425"/>
            <a:chOff x="4509135" y="3080385"/>
            <a:chExt cx="4044950" cy="3527425"/>
          </a:xfrm>
        </p:grpSpPr>
        <p:cxnSp>
          <p:nvCxnSpPr>
            <p:cNvPr id="22" name="Straight Arrow Connector 23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4SkAAFoVAACkLwAAlBUAAAAAAAAmAAAACAAAAP//////////"/>
                </a:ext>
              </a:extLst>
            </p:cNvCxnSpPr>
            <p:nvPr/>
          </p:nvCxnSpPr>
          <p:spPr>
            <a:xfrm flipH="1" flipV="1">
              <a:off x="6807835" y="3470910"/>
              <a:ext cx="936625" cy="3683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21" name="Straight Arrow Connector 24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fCMAAPMSAAAeJAAAQxgAAAAAAAAmAAAACAAAAP//////////"/>
                </a:ext>
              </a:extLst>
            </p:cNvCxnSpPr>
            <p:nvPr/>
          </p:nvCxnSpPr>
          <p:spPr>
            <a:xfrm flipV="1">
              <a:off x="5768340" y="3080385"/>
              <a:ext cx="102870" cy="86360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20" name="Straight Arrow Connector 25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nhwAABkVAABhIgAAJxkAAAAAAAAmAAAACAAAAP//////////"/>
                </a:ext>
              </a:extLst>
            </p:cNvCxnSpPr>
            <p:nvPr/>
          </p:nvCxnSpPr>
          <p:spPr>
            <a:xfrm flipH="1" flipV="1">
              <a:off x="4652010" y="3429635"/>
              <a:ext cx="936625" cy="65913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9" name="Straight Arrow Connector 26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vRsAAAoaAACAIQAA5RsAAAAAAAAmAAAACAAAAP//////////"/>
                </a:ext>
              </a:extLst>
            </p:cNvCxnSpPr>
            <p:nvPr/>
          </p:nvCxnSpPr>
          <p:spPr>
            <a:xfrm flipH="1">
              <a:off x="4509135" y="4232910"/>
              <a:ext cx="936625" cy="301625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8" name="Straight Arrow Connector 27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79vn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nx4AAM8bAABjIAAAcx8AAAAAAAAmAAAACAAAAP//////////"/>
                </a:ext>
              </a:extLst>
            </p:cNvCxnSpPr>
            <p:nvPr/>
          </p:nvCxnSpPr>
          <p:spPr>
            <a:xfrm flipH="1">
              <a:off x="4977765" y="4520565"/>
              <a:ext cx="287020" cy="59182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7" name="Straight Arrow Connector 28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hSQAAK4gAADFJQAAxyMAAAAAAAAmAAAACAAAAP//////////"/>
                </a:ext>
              </a:extLst>
            </p:cNvCxnSpPr>
            <p:nvPr/>
          </p:nvCxnSpPr>
          <p:spPr>
            <a:xfrm flipH="1">
              <a:off x="5936615" y="5312410"/>
              <a:ext cx="203200" cy="503555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cxnSp>
          <p:nvCxnSpPr>
            <p:cNvPr id="16" name="Straight Arrow Connector 29"/>
            <p:cNvCxn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8AAAB4AAAAAQAAABQAAAAUAAAAFAAAAAEAAAAA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z9v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8AAAB/f38A5+bmA8zMzADAwP8Af39/AAAAAAAAAAAAAAAAAAAAAAAAAAAAIQAAABgAAAAUAAAAEiYAAP4lAADBKwAApigAAAAAAAAmAAAACAAAAP//////////"/>
                </a:ext>
              </a:extLst>
            </p:cNvCxnSpPr>
            <p:nvPr/>
          </p:nvCxnSpPr>
          <p:spPr>
            <a:xfrm flipH="1" flipV="1">
              <a:off x="6188710" y="6176010"/>
              <a:ext cx="923925" cy="431800"/>
            </a:xfrm>
            <a:prstGeom prst="straightConnector1">
              <a:avLst/>
            </a:prstGeom>
            <a:noFill/>
            <a:ln w="76200" cap="flat" cmpd="sng" algn="ctr">
              <a:solidFill>
                <a:srgbClr val="FF0000"/>
              </a:solidFill>
              <a:prstDash val="solid"/>
              <a:headEnd type="none"/>
              <a:tailEnd type="arrow" w="med" len="med"/>
            </a:ln>
            <a:effectLst/>
          </p:spPr>
        </p:cxnSp>
        <p:sp>
          <p:nvSpPr>
            <p:cNvPr id="15" name="TextBox 3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/wAAAOVsGwAAAAAAAAAAAAAAAAAAAAAAAAAAAAAAAAAAAAAAZAAAAAEAAABAAAAAAAAAAGQAAAAOAQAAAAAAAAEAAAAyAAAA+HonAAAAAAAAAAAAAAAAAAAAAAAAAAAAAAAAAAAAAAAAAAAAAAAAAAAAAAAAAAAAAAAAAAAAAAAAAAAAFAAAADwAAAABAAAAAAAAAP8AAAA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OVsGwD4eicAAAAAAAAAAAAAAAAAAAAAAAAAAAAAAAAAAAAAAP8AAAAAAAACAAAAAszMzADAwP8Af39/AAAAAAAAAAAAAAAAAAAAAAAAAAAAIQAAABgAAAAUAAAAEiYAAOUbAACfNAAAKR4AAAAgAAAmAAAACAAAAP//////////"/>
                </a:ext>
              </a:extLst>
            </p:cNvSpPr>
            <p:nvPr/>
          </p:nvSpPr>
          <p:spPr>
            <a:xfrm>
              <a:off x="6188710" y="4534535"/>
              <a:ext cx="2365375" cy="368300"/>
            </a:xfrm>
            <a:prstGeom prst="rect">
              <a:avLst/>
            </a:prstGeom>
            <a:solidFill>
              <a:srgbClr val="FF0000"/>
            </a:solidFill>
            <a:ln w="6350" cap="flat" cmpd="sng" algn="ctr">
              <a:solidFill>
                <a:srgbClr val="FF00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none" lIns="91440" tIns="45720" rIns="91440" bIns="45720" numCol="1" spcCol="215900" anchor="t"/>
            <a:lstStyle/>
            <a:p>
              <a:pPr>
                <a:defRPr lang="sr-Latn-cs" cap="none">
                  <a:solidFill>
                    <a:srgbClr val="FFFFFF"/>
                  </a:solidFill>
                </a:defRPr>
              </a:pPr>
              <a:r>
                <a:rPr lang="en-us" cap="none"/>
                <a:t>OPERACIJSKI SMJEROVI</a:t>
              </a:r>
            </a:p>
          </p:txBody>
        </p:sp>
      </p:grpSp>
      <p:sp>
        <p:nvSpPr>
          <p:cNvPr id="23" name="Dijagram toka: Izmjenična obrada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LQEAAA0AAAAAkAAAAEgAAACQAAAASAAAAAAAAAABAAAAAAAAAAEAAABQAAAAAAAAAAAA4D8AAAAAAADg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JVkQB/f38A5+bmA8zMzADAwP8Af39/AAAAAAAAAAAAAAAAAAAAAAAAAAAAIQAAABgAAAAUAAAARTkAAGoHAABMSQAAShsAABAAAAAmAAAACAAAAP//////////"/>
              </a:ext>
            </a:extLst>
          </p:cNvSpPr>
          <p:nvPr/>
        </p:nvSpPr>
        <p:spPr>
          <a:xfrm>
            <a:off x="9309735" y="1205230"/>
            <a:ext cx="2605405" cy="3230880"/>
          </a:xfrm>
          <a:prstGeom prst="flowChartAlternateProcess">
            <a:avLst/>
          </a:prstGeom>
          <a:solidFill>
            <a:schemeClr val="bg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rgbClr val="FF0000"/>
                </a:solidFill>
              </a:rPr>
              <a:t>I OBRANA MORA BITI PLANIRANA…MORATE IMATI STRATEGIJU OBRANE...</a:t>
            </a: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b="1" cap="none">
                <a:solidFill>
                  <a:srgbClr val="FF0000"/>
                </a:solidFill>
              </a:rPr>
              <a:t>Resursi</a:t>
            </a: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b="1" cap="none">
                <a:solidFill>
                  <a:srgbClr val="FF0000"/>
                </a:solidFill>
              </a:rPr>
              <a:t>Vrijeme</a:t>
            </a: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b="1" cap="none">
                <a:solidFill>
                  <a:srgbClr val="FF0000"/>
                </a:solidFill>
              </a:rPr>
              <a:t>Rizik</a:t>
            </a: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b="1" cap="none">
                <a:solidFill>
                  <a:srgbClr val="FF0000"/>
                </a:solidFill>
              </a:rPr>
              <a:t>Vrlo aktivan neprijatelj</a:t>
            </a:r>
          </a:p>
        </p:txBody>
      </p:sp>
      <p:sp>
        <p:nvSpPr>
          <p:cNvPr id="24" name="Date Placeholder 3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321-6FC2-25B5-8CC8-99E00D867ACC}" type="datetime1">
              <a:t>15.12.2022.</a:t>
            </a:fld>
            <a:endParaRPr lang="hr-hr" cap="none"/>
          </a:p>
        </p:txBody>
      </p:sp>
      <p:sp>
        <p:nvSpPr>
          <p:cNvPr id="25" name="Slide Number Placeholder 3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6E9-A7C2-2580-8CC8-51D538867A04}" type="slidenum">
              <a:rPr lang="hr-hr" cap="none"/>
              <a:t>38</a:t>
            </a:fld>
            <a:endParaRPr lang="hr-hr" cap="none"/>
          </a:p>
        </p:txBody>
      </p:sp>
      <p:sp>
        <p:nvSpPr>
          <p:cNvPr id="26" name="Footer Placeholder 3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6" grpId="0" animBg="1" advAuto="0"/>
      <p:bldP spid="7" grpId="0"/>
      <p:bldP spid="8" grpId="0" animBg="1"/>
      <p:bldP spid="9" grpId="0" animBg="1" advAuto="0"/>
      <p:bldP spid="14" grpId="0" animBg="1" advAuto="0"/>
      <p:bldP spid="23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gAAAAFAAAA/////wEAAAAWAAAACAAAAAAAAAAAAAAAAAAAAAoAAAD9////AQAAABIAAAAGAAAAAAAAAAAAAAAAAAAADwAAAP3///8BAAAAEgAAAAkAAAAAAAAAAAAAAAAAAAAUAAAA/f///wEAAAAWAAAAAgAAAAAAAAAAAAAAAAAAABkAAAD/////AQAAABYAAAAIAAAAAAAAAAAAAAAAAAAAHgAAAP3///8BAAAAEgAAAAkAAAAAAAAAAAAAAAAAAAAjAAAA/f///wEAAAAWAAAABAAAAAAAAAAAAAAAAAAAACgAAAD9////AQAAAAEAAAAAAAAAAAAAAAAAAAAAAAAA"/>
      </p:ext>
    </p:ext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AUAAAQiAADfKAAAwygAABAAAAAmAAAACAAAAD0gAAAAAAAA"/>
              </a:ext>
            </a:extLst>
          </p:cNvSpPr>
          <p:nvPr>
            <p:ph type="title"/>
          </p:nvPr>
        </p:nvSpPr>
        <p:spPr>
          <a:xfrm>
            <a:off x="949960" y="5529580"/>
            <a:ext cx="5694045" cy="10966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465" cap="none"/>
              <a:t>Kolovoz </a:t>
            </a:r>
            <a:r>
              <a:rPr lang="en-us" sz="3465" cap="none"/>
              <a:t>1990. Stvaranje oružanih snaga i policije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i4AAPAFAAACRwAAqx4AABAAAAAmAAAACAAAAL0gAAAAAAAA"/>
              </a:ext>
            </a:extLst>
          </p:cNvSpPr>
          <p:nvPr>
            <p:ph type="body" idx="1"/>
          </p:nvPr>
        </p:nvSpPr>
        <p:spPr>
          <a:xfrm>
            <a:off x="7534910" y="965200"/>
            <a:ext cx="4008120" cy="402018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000" cap="none"/>
              <a:t>U okviru tečaja za nove hrvatske redarstvenike („Prvi hrvatski redarstvenik”), u MUP-u RH formirana je prva brigada policije (oko 1700 pripadnika); </a:t>
            </a:r>
          </a:p>
          <a:p>
            <a:pPr>
              <a:defRPr lang="sr-Latn-cs"/>
            </a:pPr>
            <a:r>
              <a:rPr lang="en-us" sz="2000" cap="none"/>
              <a:t>od polaznika tečaja ubrzo je formirana Antiteroristička jedinica policije (Lučko).</a:t>
            </a:r>
          </a:p>
        </p:txBody>
      </p:sp>
      <p:pic>
        <p:nvPicPr>
          <p:cNvPr id="4" name="Rezervirano mjesto sadržaja 5" descr="Slika na kojoj se prikazuje osoba, nebo, na otvorenom, trava&#10;&#10;Opis je generiran uz vrlo visoku pouzdanost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/wD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wFAADTCAAA3ygAAF0hAAAQAAAAJgAAAAgAAAABgQAAAAAAAA=="/>
              </a:ext>
            </a:extLst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820420" y="1434465"/>
            <a:ext cx="5823585" cy="3989070"/>
          </a:xfrm>
          <a:prstGeom prst="rect">
            <a:avLst/>
          </a:prstGeom>
        </p:spPr>
      </p:pic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i4AAAQiAAACRwAAQyQAABAAAAAmAAAACAAAAD0gAAB/AAAA"/>
              </a:ext>
            </a:extLst>
          </p:cNvSpPr>
          <p:nvPr>
            <p:ph type="ftr" sz="quarter" idx="11"/>
          </p:nvPr>
        </p:nvSpPr>
        <p:spPr>
          <a:xfrm>
            <a:off x="7534910" y="5529580"/>
            <a:ext cx="4008120" cy="365125"/>
          </a:xfrm>
          <a:noFill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 lang="sr-Latn-cs"/>
            </a:pPr>
            <a:r>
              <a:rPr lang="en-us" sz="1065" cap="none">
                <a:solidFill>
                  <a:schemeClr val="bg1"/>
                </a:solidFill>
              </a:rPr>
              <a:t>DOMOVINSKI RAT - Stanislav Linić brg HV u mirovini</a:t>
            </a:r>
          </a:p>
        </p:txBody>
      </p:sp>
      <p:sp>
        <p:nvSpPr>
          <p:cNvPr id="6" name="Pravokutnik 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9gMAAIkCAADIQwAARAcAABAgAAAmAAAACAAAAP//////////"/>
              </a:ext>
            </a:extLst>
          </p:cNvSpPr>
          <p:nvPr/>
        </p:nvSpPr>
        <p:spPr>
          <a:xfrm>
            <a:off x="643890" y="412115"/>
            <a:ext cx="10374630" cy="7689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44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KAKO STVORITI VOJSKU IZ GOTOVO NIČEGA?</a:t>
            </a:r>
          </a:p>
        </p:txBody>
      </p:sp>
      <p:sp>
        <p:nvSpPr>
          <p:cNvPr id="7" name="Rezervirano mjesto datum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8A3-EDC2-25EE-8CC8-1BBB56867A4E}" type="datetime1">
              <a:t>15.12.2022.</a:t>
            </a:fld>
            <a:endParaRPr lang="hr-hr" cap="none"/>
          </a:p>
        </p:txBody>
      </p:sp>
      <p:sp>
        <p:nvSpPr>
          <p:cNvPr id="8" name="Rezervirano mjesto broja slajda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360-2EC2-25B5-8CC8-D8E00D867A8D}" type="slidenum">
              <a:rPr lang="hr-hr" cap="none"/>
              <a:t>39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AAAAAAAAAAAAAAAAAAAAAAAAAABkAAAAZAAAAAAAAAAjAAAABAAAAGQAAAAXAAAAFAAAAAAAAAAAAAAA/38AAP9/AAAAAAAACQAAAAQAAACayrqZ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NsBAABBDwAAwA4AAGoo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01625" y="2479675"/>
            <a:ext cx="2096135" cy="4090035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AAAAAAAAAAAEAAABQAAAAhbacS3FV1T8AAAAAAAAAAA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AAAAAAAAAAFub1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Fub1Qt/f38A5+bmA8zMzADAwP8Af39/AAAAAAAAAAAAAAAAAAAAAAAAAAAAIQAAABgAAAAUAAAAKyAAAAAAAAAASwAAMCoAABAAAAAmAAAACAAAAAEhAAD/HyAA"/>
              </a:ext>
            </a:extLst>
          </p:cNvSpPr>
          <p:nvPr>
            <p:ph type="body" idx="1"/>
          </p:nvPr>
        </p:nvSpPr>
        <p:spPr>
          <a:xfrm>
            <a:off x="5229225" y="0"/>
            <a:ext cx="6962775" cy="68580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sr-Latn-cs" cap="none">
                <a:solidFill>
                  <a:srgbClr val="000000"/>
                </a:solidFill>
              </a:defRPr>
            </a:pPr>
            <a:r>
              <a:rPr lang="hr-hr" sz="2400" b="1" cap="none"/>
              <a:t>Stanislav Linić, </a:t>
            </a:r>
          </a:p>
          <a:p>
            <a:pPr marL="457200" lvl="1" indent="0">
              <a:buNone/>
              <a:defRPr lang="sr-Latn-cs" cap="none">
                <a:solidFill>
                  <a:srgbClr val="000000"/>
                </a:solidFill>
              </a:defRPr>
            </a:pPr>
            <a:r>
              <a:rPr lang="hr-hr" sz="1370" cap="none"/>
              <a:t>brigadir HV u mirovini, magistar inženjer aeronautike, rođen 13.10.1957. u Rijeci</a:t>
            </a:r>
          </a:p>
          <a:p>
            <a:pPr>
              <a:buNone/>
              <a:defRPr lang="sr-Latn-cs" cap="none">
                <a:solidFill>
                  <a:srgbClr val="000000"/>
                </a:solidFill>
              </a:defRPr>
            </a:pPr>
            <a:r>
              <a:rPr lang="hr-hr" sz="1800" cap="none"/>
              <a:t>OBRAZOVANJE: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Zrakoplovna vojna gimnazija Mostar 1975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Zrakoplovna vojna akademija Zadar 1979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US Army Command and General Staff College, Ft Leavenworth KS 2000</a:t>
            </a:r>
            <a:endParaRPr lang="en-us" sz="1200" cap="none"/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NATO SCHOOL Oberammergau: Operativno planiranje</a:t>
            </a:r>
            <a:r>
              <a:rPr lang="hr-hr" sz="1200" cap="none"/>
              <a:t> 2005</a:t>
            </a:r>
            <a:endParaRPr lang="en-us" sz="1200" cap="none"/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en-us" sz="1200" cap="none"/>
              <a:t>CENTAR VOJNIH ŠKOLA KRALJEVINE NORVEŠKE: Zapovijedanje u mirovnim operacijama</a:t>
            </a:r>
            <a:r>
              <a:rPr lang="hr-hr" sz="1200" cap="none"/>
              <a:t> 2007</a:t>
            </a:r>
            <a:endParaRPr lang="en-us" sz="1200" cap="none"/>
          </a:p>
          <a:p>
            <a:pPr>
              <a:buNone/>
              <a:defRPr lang="sr-Latn-cs" cap="none">
                <a:solidFill>
                  <a:srgbClr val="000000"/>
                </a:solidFill>
              </a:defRPr>
            </a:pPr>
            <a:r>
              <a:rPr lang="hr-hr" sz="1800" cap="none"/>
              <a:t>VOJNA KARIJERA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sz="1400" cap="none"/>
              <a:t>Sudionik Domovinskog rata 1991.-1995. 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ZP KARLOVAC /1991-1992/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9.gardijska brigada /1992-1994/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128.brigada HV /1994-1995/</a:t>
            </a:r>
          </a:p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sz="1400" cap="none"/>
              <a:t>Poslije rata: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Zapovjednik brigade /1998-1999/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Načelnik G 3 i G 2 5.Korpusa HKoV /1999-2003/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JFC HQ NAPLES /2003-2005/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Uprava za obavještajne poslove  GS OS RH /2005-2008/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ZAPOVJEDNIK 11.HRVCON U MISIJI ISAF /2008/</a:t>
            </a:r>
          </a:p>
          <a:p>
            <a:pPr lvl="1">
              <a:buFont typeface="Arial" pitchFamily="2" charset="-18"/>
              <a:buChar char="–"/>
              <a:defRPr lang="sr-Latn-cs" cap="none">
                <a:solidFill>
                  <a:srgbClr val="000000"/>
                </a:solidFill>
              </a:defRPr>
            </a:pPr>
            <a:r>
              <a:rPr lang="hr-hr" sz="1200" cap="none"/>
              <a:t>U mirovini od 2009.godine</a:t>
            </a:r>
          </a:p>
          <a:p>
            <a:pPr lvl="1">
              <a:buClr>
                <a:srgbClr val="6C5D45"/>
              </a:buClr>
              <a:defRPr lang="sr-Latn-cs" cap="none">
                <a:solidFill>
                  <a:srgbClr val="000000"/>
                </a:solidFill>
              </a:defRPr>
            </a:pPr>
            <a:endParaRPr lang="hr-hr" sz="1400" cap="none"/>
          </a:p>
        </p:txBody>
      </p:sp>
      <p:sp>
        <p:nvSpPr>
          <p:cNvPr id="4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89C-D2C2-25EE-8CC8-24BB56867A71}" type="datetime1">
              <a:rPr lang="sr-Latn-cs" sz="1050" cap="none"/>
              <a:t>15.12.2022.</a:t>
            </a:fld>
            <a:endParaRPr lang="hr-hr" sz="1050" cap="none"/>
          </a:p>
        </p:txBody>
      </p:sp>
      <p:sp>
        <p:nvSpPr>
          <p:cNvPr id="5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sz="1050" cap="none"/>
              <a:t>DOMOVINSKI RAT - Stanislav Linić brg HV u mirovini</a:t>
            </a:r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F5A-14C2-2589-8CC8-E2DC31867AB7}" type="slidenum">
              <a:rPr lang="hr-hr" sz="1050" cap="none"/>
              <a:t>4</a:t>
            </a:fld>
            <a:endParaRPr lang="hr-hr" sz="1050" cap="none"/>
          </a:p>
        </p:txBody>
      </p:sp>
      <p:pic>
        <p:nvPicPr>
          <p:cNvPr id="7" name="Content Placeholder 10" descr="grb.pn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EGAABLAgAA5wsAAHkHAAAQAAAAJgAAAAgAAAABgQAAAAAAAA=="/>
              </a:ext>
            </a:extLst>
          </p:cNvPicPr>
          <p:nvPr>
            <p:ph type="pic" idx="1"/>
          </p:nvPr>
        </p:nvPicPr>
        <p:blipFill>
          <a:blip r:embed="rId4"/>
          <a:stretch>
            <a:fillRect/>
          </a:stretch>
        </p:blipFill>
        <p:spPr>
          <a:xfrm>
            <a:off x="1016635" y="372745"/>
            <a:ext cx="918210" cy="842010"/>
          </a:xfrm>
          <a:prstGeom prst="rect">
            <a:avLst/>
          </a:prstGeom>
        </p:spPr>
      </p:pic>
      <p:pic>
        <p:nvPicPr>
          <p:cNvPr id="8" name="Picture 9" descr="CIOR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CgJVkB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EAHAADoBwAAXAsAANIOAAAQAAAAJgAAAAgAAAD//////////w=="/>
              </a:ext>
            </a:extLst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8560" y="1285240"/>
            <a:ext cx="668020" cy="1123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Slika 1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AAAAAAAAAAAAAAAAAAAAAAAAAABkAAAAZAAAAAAAAAAjAAAABAAAAGQAAAAXAAAAFAAAAAAAAAAAAAAA/38AAP9/AAAAAAAACQAAAAQAAAAAAAAA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PEPAAC9AgAA+x4AAEwZ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2591435" y="445135"/>
            <a:ext cx="2444750" cy="3667125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Pravokutnik 1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/hcAAJ4TAACtHwAATBkAABAgAAAmAAAACAAAAP//////////"/>
              </a:ext>
            </a:extLst>
          </p:cNvSpPr>
          <p:nvPr/>
        </p:nvSpPr>
        <p:spPr>
          <a:xfrm>
            <a:off x="3900170" y="3188970"/>
            <a:ext cx="124904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b="1" cap="none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‘91.</a:t>
            </a:r>
          </a:p>
        </p:txBody>
      </p:sp>
      <p:sp>
        <p:nvSpPr>
          <p:cNvPr id="11" name="Pravokutnik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Ag4AAIsiAACxFQAAOSgAABAgAAAmAAAACAAAAP//////////"/>
              </a:ext>
            </a:extLst>
          </p:cNvSpPr>
          <p:nvPr/>
        </p:nvSpPr>
        <p:spPr>
          <a:xfrm>
            <a:off x="2277110" y="5615305"/>
            <a:ext cx="124904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cap="none">
                <a:solidFill>
                  <a:schemeClr val="accent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‘08.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4100" cap="none"/>
              <a:t>PRVO POSTROJAVANJE HV</a:t>
            </a:r>
            <a:endParaRPr lang="en-us" sz="4100" cap="none"/>
          </a:p>
        </p:txBody>
      </p:sp>
      <p:sp>
        <p:nvSpPr>
          <p:cNvPr id="3" name="Content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J8MAACHIwAAGicAABAAAAAmAAAACAAAAD0gAAAAAAAA"/>
              </a:ext>
            </a:extLst>
          </p:cNvSpPr>
          <p:nvPr>
            <p:ph type="body" idx="1"/>
          </p:nvPr>
        </p:nvSpPr>
        <p:spPr>
          <a:xfrm>
            <a:off x="655320" y="2051685"/>
            <a:ext cx="5120005" cy="430466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000" b="1" u="sng" cap="none"/>
              <a:t>Ključna točka u razvoju vojske -17. IV. 1991.</a:t>
            </a:r>
          </a:p>
          <a:p>
            <a:pPr>
              <a:defRPr lang="sr-Latn-cs"/>
            </a:pPr>
            <a:r>
              <a:rPr lang="en-us" sz="2000" cap="none"/>
              <a:t>Sabor RH prihvatio </a:t>
            </a:r>
            <a:r>
              <a:rPr lang="en-us" sz="2000" b="1" i="1" cap="none">
                <a:solidFill>
                  <a:srgbClr val="FF0000"/>
                </a:solidFill>
              </a:rPr>
              <a:t>Zakon o izmjeni i dopuni Zakona o unutarnjim poslovima</a:t>
            </a:r>
            <a:r>
              <a:rPr lang="en-us" sz="2000" b="1" i="1" cap="none"/>
              <a:t>,</a:t>
            </a:r>
            <a:r>
              <a:rPr lang="en-us" sz="2000" b="1" cap="none"/>
              <a:t> </a:t>
            </a:r>
            <a:endParaRPr lang="hr-hr" sz="2000" b="1" cap="none"/>
          </a:p>
          <a:p>
            <a:pPr>
              <a:defRPr lang="sr-Latn-cs"/>
            </a:pPr>
            <a:r>
              <a:rPr lang="en-us" sz="2000" b="1" cap="none"/>
              <a:t>ustrojava </a:t>
            </a:r>
            <a:r>
              <a:rPr lang="hr-hr" sz="2000" b="1" cap="none"/>
              <a:t>se </a:t>
            </a:r>
            <a:r>
              <a:rPr lang="en-us" sz="2000" b="1" cap="none">
                <a:solidFill>
                  <a:srgbClr val="FF0000"/>
                </a:solidFill>
              </a:rPr>
              <a:t>Zbor narodne garde (ZNG) </a:t>
            </a:r>
            <a:r>
              <a:rPr lang="en-us" sz="2000" b="1" cap="none"/>
              <a:t>kao profesionalna, uniformirana, oružana formacija vojnog ustroja za obrambeno-redarstvene dužnosti</a:t>
            </a:r>
            <a:r>
              <a:rPr lang="en-us" sz="2000" cap="none"/>
              <a:t>. </a:t>
            </a:r>
          </a:p>
          <a:p>
            <a:pPr>
              <a:defRPr lang="sr-Latn-cs"/>
            </a:pPr>
            <a:r>
              <a:rPr lang="en-us" sz="2000" cap="none"/>
              <a:t>postrojbama ZNG-a zapovijedalo je </a:t>
            </a:r>
            <a:r>
              <a:rPr lang="en-us" sz="2000" b="1" cap="none">
                <a:solidFill>
                  <a:srgbClr val="FF0000"/>
                </a:solidFill>
              </a:rPr>
              <a:t>Ministarstvo obrane. </a:t>
            </a:r>
          </a:p>
          <a:p>
            <a:pPr>
              <a:defRPr lang="sr-Latn-cs"/>
            </a:pPr>
            <a:r>
              <a:rPr lang="en-us" sz="2000" cap="none"/>
              <a:t>ustrojene su </a:t>
            </a:r>
            <a:r>
              <a:rPr lang="en-us" sz="2000" b="1" cap="none">
                <a:solidFill>
                  <a:srgbClr val="FF0000"/>
                </a:solidFill>
              </a:rPr>
              <a:t>prve četiri brigade ZNG-a </a:t>
            </a:r>
            <a:r>
              <a:rPr lang="en-us" sz="2000" cap="none">
                <a:solidFill>
                  <a:srgbClr val="FF0000"/>
                </a:solidFill>
              </a:rPr>
              <a:t>(označene kao »A« brigade)</a:t>
            </a:r>
          </a:p>
          <a:p>
            <a:pPr>
              <a:defRPr lang="sr-Latn-cs"/>
            </a:pPr>
            <a:r>
              <a:rPr lang="en-us" sz="2000" b="1" cap="none">
                <a:solidFill>
                  <a:srgbClr val="FF0000"/>
                </a:solidFill>
              </a:rPr>
              <a:t>prvi put predstavljene javnosti 28. V. 1991. na stadionu NK Zagreb u Kranjčevićevoj ulici</a:t>
            </a:r>
            <a:r>
              <a:rPr lang="en-us" sz="2000" b="1" cap="none"/>
              <a:t>.</a:t>
            </a:r>
          </a:p>
        </p:txBody>
      </p:sp>
      <p:sp>
        <p:nvSpPr>
          <p:cNvPr id="4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A33-7DC2-258C-8CC8-8BD934867ADE}" type="datetime1">
              <a:t>15.12.2022.</a:t>
            </a:fld>
            <a:endParaRPr lang="hr-hr" cap="none"/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7C7-89C2-25C1-8CC8-7F9479867A2A}" type="slidenum">
              <a:rPr lang="hr-hr" cap="none"/>
              <a:t>40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VVVVVVVV1T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TQ0AAAAAAAAAAAAAAAAAAAAAAABkAAAAZAAAAAAAAAAjAAAABAAAAGUAAAAXAAAAFAAAAAAAAAAAAAAA/38AAP9/AAAAAAAACQAAAAQAAAAB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0lAADgAQAAwUkAABAnAAAQAAAAJgAAAAgAAAD//////////w=="/>
              </a:ext>
            </a:extLst>
          </p:cNvPicPr>
          <p:nvPr/>
        </p:nvPicPr>
        <p:blipFill>
          <a:blip r:embed="rId2"/>
          <a:srcRect l="34050"/>
          <a:stretch>
            <a:fillRect/>
          </a:stretch>
        </p:blipFill>
        <p:spPr>
          <a:xfrm>
            <a:off x="6033135" y="304800"/>
            <a:ext cx="5956300" cy="6045200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N8DAAAQRwAAyAsAABAAAAAmAAAACAAAAL0gAAAAAAAA"/>
              </a:ext>
            </a:extLst>
          </p:cNvSpPr>
          <p:nvPr>
            <p:ph type="title"/>
          </p:nvPr>
        </p:nvSpPr>
        <p:spPr>
          <a:xfrm>
            <a:off x="4965700" y="629285"/>
            <a:ext cx="6586220" cy="128587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4100" cap="none"/>
              <a:t>GENERAL ŠPEGELJ PRVI ZAPOVJEDNIK ZNG</a:t>
            </a:r>
            <a:endParaRPr lang="en-us" sz="4100" cap="none"/>
          </a:p>
        </p:txBody>
      </p:sp>
      <p:sp>
        <p:nvSpPr>
          <p:cNvPr id="3" name="Content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AAPAAAQRwAASSYAABAAAAAmAAAACAAAAD0gAAAAAAAA"/>
              </a:ext>
            </a:extLst>
          </p:cNvSpPr>
          <p:nvPr>
            <p:ph type="body" idx="1"/>
          </p:nvPr>
        </p:nvSpPr>
        <p:spPr>
          <a:xfrm>
            <a:off x="4965700" y="2438400"/>
            <a:ext cx="6586220" cy="37852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840" cap="none"/>
              <a:t>U travnju 1991. osnovana je i </a:t>
            </a:r>
            <a:r>
              <a:rPr lang="en-us" sz="1840" b="1" cap="all"/>
              <a:t>Narodna zaštita </a:t>
            </a:r>
            <a:r>
              <a:rPr lang="en-us" sz="1840" cap="none"/>
              <a:t>(NZ) </a:t>
            </a:r>
            <a:r>
              <a:rPr lang="hr-hr" sz="1840" cap="none"/>
              <a:t>-</a:t>
            </a:r>
            <a:r>
              <a:rPr lang="en-us" sz="1840" cap="none"/>
              <a:t>oblik obrambenoga samoorganiziranja po mjesnim zajednicama i općinama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840" cap="none"/>
              <a:t>300 000, od kojih je oko 60 000 bilo naoružano različitim vrstama oružja, prije svega lovačkim.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840" b="1" cap="all">
                <a:solidFill>
                  <a:srgbClr val="FF0000"/>
                </a:solidFill>
              </a:rPr>
              <a:t>Zakon o obrani </a:t>
            </a:r>
            <a:r>
              <a:rPr lang="en-us" sz="1840" cap="none">
                <a:solidFill>
                  <a:srgbClr val="FF0000"/>
                </a:solidFill>
              </a:rPr>
              <a:t>RH 26. VI. 1991. -oružane snage RH tvore jedinstvenu cjelinu i sastoje se od </a:t>
            </a:r>
            <a:endParaRPr lang="hr-hr" sz="1840" cap="none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470" cap="none">
                <a:solidFill>
                  <a:srgbClr val="FF0000"/>
                </a:solidFill>
              </a:rPr>
              <a:t>Hrvatske vojske (HV) </a:t>
            </a:r>
            <a:endParaRPr lang="hr-hr" sz="1470" cap="none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470" cap="none">
                <a:solidFill>
                  <a:srgbClr val="FF0000"/>
                </a:solidFill>
              </a:rPr>
              <a:t>ZNG-a, </a:t>
            </a:r>
            <a:endParaRPr lang="hr-hr" sz="1470" cap="none">
              <a:solidFill>
                <a:srgbClr val="FF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470" cap="none">
                <a:solidFill>
                  <a:srgbClr val="FF0000"/>
                </a:solidFill>
              </a:rPr>
              <a:t>pričuvni sastav </a:t>
            </a:r>
            <a:r>
              <a:rPr lang="hr-hr" sz="1470" cap="none">
                <a:solidFill>
                  <a:srgbClr val="FF0000"/>
                </a:solidFill>
              </a:rPr>
              <a:t>TO </a:t>
            </a:r>
            <a:r>
              <a:rPr lang="en-us" sz="1470" cap="none">
                <a:solidFill>
                  <a:srgbClr val="FF0000"/>
                </a:solidFill>
              </a:rPr>
              <a:t>prevodi se u pričuvni sastav ZNG-a. 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840" b="1" cap="none"/>
              <a:t>general pukovnik Martin Špegelj </a:t>
            </a:r>
            <a:r>
              <a:rPr lang="en-us" sz="1840" cap="none"/>
              <a:t>postao je prvim zapovjednikom ZNG-a,</a:t>
            </a:r>
            <a:endParaRPr lang="hr-hr" sz="1840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hr-hr" sz="1840" cap="none"/>
              <a:t>U prosincu 1991.godine ustrojava se Domobranstvo</a:t>
            </a:r>
            <a:r>
              <a:rPr lang="en-us" sz="1840" cap="none"/>
              <a:t> 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sz="1840" cap="none"/>
          </a:p>
        </p:txBody>
      </p:sp>
      <p:pic>
        <p:nvPicPr>
          <p:cNvPr id="4" name="Rezervirano mjesto sadržaja 4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PECAAAAAAAAAAAAAAAAAABkAAAAZAAAAAAAAAAjAAAABAAAAGQAAAAXAAAAFAAAAAAAAAAAAAAA/38AAP9/AAAAAAAACQAAAAQAAAD/AP/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hBwAADAqAAAQAAAAJgAAAAgAAAABgQAAAODBAQ=="/>
              </a:ext>
            </a:extLst>
          </p:cNvPicPr>
          <p:nvPr>
            <p:ph type="pic" idx="2"/>
          </p:nvPr>
        </p:nvPicPr>
        <p:blipFill>
          <a:blip r:embed="rId2"/>
          <a:srcRect t="7530"/>
          <a:stretch>
            <a:fillRect/>
          </a:stretch>
        </p:blipFill>
        <p:spPr>
          <a:xfrm>
            <a:off x="0" y="0"/>
            <a:ext cx="4635500" cy="6858000"/>
          </a:xfrm>
          <a:prstGeom prst="rect">
            <a:avLst/>
          </a:prstGeom>
          <a:effectLst/>
        </p:spPr>
      </p:pic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BonAAACOAAAWSkAABAAAAAmAAAACAAAAD0gAAAAAAAA"/>
              </a:ext>
            </a:extLst>
          </p:cNvSpPr>
          <p:nvPr>
            <p:ph type="ftr" sz="quarter" idx="11"/>
          </p:nvPr>
        </p:nvSpPr>
        <p:spPr>
          <a:xfrm>
            <a:off x="4965700" y="6356350"/>
            <a:ext cx="413893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1F0-BEC2-25C7-8CC8-48927F867A1D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9D8-96C2-258F-8CC8-60DA37867A35}" type="slidenum">
              <a:rPr lang="hr-hr" cap="none"/>
              <a:t>41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gEAAKwCAADWIQAA6g4AABAAAAAmAAAACAAAAD0gAAAAAAAA"/>
              </a:ext>
            </a:extLst>
          </p:cNvSpPr>
          <p:nvPr>
            <p:ph type="title"/>
          </p:nvPr>
        </p:nvSpPr>
        <p:spPr>
          <a:xfrm>
            <a:off x="168910" y="434340"/>
            <a:ext cx="5331460" cy="199009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400" b="1" cap="none">
                <a:solidFill>
                  <a:srgbClr val="000000"/>
                </a:solidFill>
              </a:rPr>
              <a:t>USTROJAVA SE GLAVNI STOŽER- GENERAL ANTON TUS PRVI NGS OS RH</a:t>
            </a:r>
            <a:r>
              <a:t/>
            </a:r>
            <a:br/>
            <a:r>
              <a:rPr lang="en-us" sz="2400" b="1" cap="none">
                <a:solidFill>
                  <a:srgbClr val="000000"/>
                </a:solidFill>
              </a:rPr>
              <a:t>USTROJAVAJU SE OPERATIVNE ZONE </a:t>
            </a:r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QEAALEMAAC+HwAAVCkAABAAAAAmAAAACAAAAL0gAAAAAAAA"/>
              </a:ext>
            </a:extLst>
          </p:cNvSpPr>
          <p:nvPr>
            <p:ph type="body" idx="1"/>
          </p:nvPr>
        </p:nvSpPr>
        <p:spPr>
          <a:xfrm>
            <a:off x="300355" y="2063115"/>
            <a:ext cx="4859655" cy="465518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1800" cap="none">
                <a:solidFill>
                  <a:srgbClr val="000000"/>
                </a:solidFill>
              </a:rPr>
              <a:t>RUJAN 1991.GODINE USTROJAVANJE GLAVNOG STOŽERA OS RH I OPERATIVNIH ZONA: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Osijek, 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Bjelovar, 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Zagreb, 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Karlovac, 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Rijeka i </a:t>
            </a:r>
          </a:p>
          <a:p>
            <a:pPr lvl="1">
              <a:defRPr lang="sr-Latn-cs"/>
            </a:pPr>
            <a:r>
              <a:rPr lang="en-us" sz="1800" cap="none">
                <a:solidFill>
                  <a:srgbClr val="000000"/>
                </a:solidFill>
              </a:rPr>
              <a:t>Split </a:t>
            </a:r>
          </a:p>
          <a:p>
            <a:pPr>
              <a:defRPr lang="sr-Latn-cs"/>
            </a:pPr>
            <a:r>
              <a:rPr lang="en-us" sz="1800" b="1" cap="none">
                <a:solidFill>
                  <a:srgbClr val="000000"/>
                </a:solidFill>
              </a:rPr>
              <a:t>Dotadašnji </a:t>
            </a:r>
            <a:r>
              <a:rPr lang="en-us" sz="1800" b="1" cap="none">
                <a:solidFill>
                  <a:srgbClr val="FF0000"/>
                </a:solidFill>
              </a:rPr>
              <a:t>krizni štabovi </a:t>
            </a:r>
            <a:r>
              <a:rPr lang="en-us" sz="1800" b="1" cap="none">
                <a:solidFill>
                  <a:srgbClr val="000000"/>
                </a:solidFill>
              </a:rPr>
              <a:t>ispunili su svoju zadaću, izgubili pravo zapovijedanja te postali stožeri civilne vlasti sa zadaćom provedbe najširih obrambenih priprema, vođenja </a:t>
            </a:r>
            <a:r>
              <a:rPr lang="hr-hr" sz="1800" b="1" cap="none">
                <a:solidFill>
                  <a:srgbClr val="000000"/>
                </a:solidFill>
              </a:rPr>
              <a:t>novačenja i </a:t>
            </a:r>
            <a:r>
              <a:rPr lang="en-us" sz="1800" b="1" cap="none">
                <a:solidFill>
                  <a:srgbClr val="000000"/>
                </a:solidFill>
              </a:rPr>
              <a:t>mobilizacijskih poslova i logističke potpore vojske i građana.</a:t>
            </a:r>
          </a:p>
          <a:p>
            <a:pPr>
              <a:defRPr lang="sr-Latn-cs"/>
            </a:pPr>
            <a:endParaRPr lang="en-us" sz="1800" cap="none">
              <a:solidFill>
                <a:srgbClr val="000000"/>
              </a:solidFill>
            </a:endParaRPr>
          </a:p>
        </p:txBody>
      </p:sp>
      <p:pic>
        <p:nvPicPr>
          <p:cNvPr id="4" name="Rezervirano mjesto sadržaja 12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BKCQAAAAAAAAAAAABkAAAAZAAAAAAAAAAjAAAABAAAAGQAAAAXAAAAFAAAAAAAAAAAAAAA/38AAP9/AAAAAAAACQAAAAQAAAD//wD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j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r="23780"/>
          <a:stretch>
            <a:fillRect/>
          </a:stretch>
        </p:blipFill>
        <p:spPr>
          <a:xfrm>
            <a:off x="5797550" y="0"/>
            <a:ext cx="6394450" cy="6858000"/>
          </a:xfrm>
          <a:prstGeom prst="rect">
            <a:avLst/>
          </a:prstGeom>
        </p:spPr>
      </p:pic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15A-14C2-2587-8CC8-E2D23F867AB7}" type="datetime1">
              <a:t>15.12.2022.</a:t>
            </a:fld>
            <a:endParaRPr lang="hr-hr" cap="none"/>
          </a:p>
        </p:txBody>
      </p:sp>
      <p:sp>
        <p:nvSpPr>
          <p:cNvPr id="6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2D4-9AC2-25D4-8CC8-6C816C867A39}" type="slidenum">
              <a:rPr lang="hr-hr" cap="none"/>
              <a:t>42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AgI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InAACDCAAAP0gAAMwe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6493510" y="1383665"/>
            <a:ext cx="5250815" cy="362267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4100" cap="none"/>
              <a:t>HRVATSKA VOJSKA</a:t>
            </a:r>
          </a:p>
        </p:txBody>
      </p:sp>
      <p:sp>
        <p:nvSpPr>
          <p:cNvPr id="4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RAMAAGQOAADDIgAAsSMAABAAAAAmAAAACAAAAD0gAAAAAAAA"/>
              </a:ext>
            </a:extLst>
          </p:cNvSpPr>
          <p:nvPr>
            <p:ph type="body" idx="1"/>
          </p:nvPr>
        </p:nvSpPr>
        <p:spPr>
          <a:xfrm>
            <a:off x="530860" y="2339340"/>
            <a:ext cx="5120005" cy="3462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spcBef>
                <a:spcPts val="920"/>
              </a:spcBef>
              <a:defRPr lang="sr-Latn-cs" sz="2575" cap="none"/>
            </a:pPr>
            <a:r>
              <a:rPr lang="en-us" sz="1655" cap="none"/>
              <a:t>Početkom listopada 1991. u sastavu OS RH nalazile su se </a:t>
            </a:r>
          </a:p>
          <a:p>
            <a:pPr lvl="1">
              <a:spcBef>
                <a:spcPts val="460"/>
              </a:spcBef>
              <a:defRPr lang="sr-Latn-cs" sz="2210" cap="none"/>
            </a:pPr>
            <a:r>
              <a:rPr lang="en-us" sz="1655" cap="none"/>
              <a:t>24 naoružane brigade, </a:t>
            </a:r>
          </a:p>
          <a:p>
            <a:pPr lvl="1">
              <a:spcBef>
                <a:spcPts val="460"/>
              </a:spcBef>
              <a:defRPr lang="sr-Latn-cs" sz="2210" cap="none"/>
            </a:pPr>
            <a:r>
              <a:rPr lang="en-us" sz="1655" cap="none"/>
              <a:t>10 brigada u stvaranju i niz samostalnih bojna i satnija. 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en-us" sz="1655" cap="none"/>
              <a:t>U listopadu i studenom mobilizirano je još 20 brigada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en-us" sz="1655" b="1" cap="none">
                <a:solidFill>
                  <a:srgbClr val="FF0000"/>
                </a:solidFill>
              </a:rPr>
              <a:t>2. I. 1992., na dan potpisivanja Sarajevskoga sporazuma o bezuvjetnom prekidu vatre, u RH bilo</a:t>
            </a:r>
            <a:r>
              <a:rPr lang="hr-hr" sz="1655" b="1" cap="none">
                <a:solidFill>
                  <a:srgbClr val="FF0000"/>
                </a:solidFill>
              </a:rPr>
              <a:t>:</a:t>
            </a:r>
          </a:p>
          <a:p>
            <a:pPr lvl="1">
              <a:spcBef>
                <a:spcPts val="460"/>
              </a:spcBef>
              <a:defRPr lang="sr-Latn-cs" sz="2210" cap="none"/>
            </a:pPr>
            <a:r>
              <a:rPr lang="en-us" sz="1290" b="1" cap="none">
                <a:solidFill>
                  <a:srgbClr val="FF0000"/>
                </a:solidFill>
              </a:rPr>
              <a:t>330 000 vojnika u 65 brigada i velikom broju pukovnija i bojni</a:t>
            </a:r>
            <a:endParaRPr lang="hr-hr" sz="1290" b="1" cap="none">
              <a:solidFill>
                <a:srgbClr val="FF0000"/>
              </a:solidFill>
            </a:endParaRPr>
          </a:p>
          <a:p>
            <a:pPr lvl="1">
              <a:spcBef>
                <a:spcPts val="460"/>
              </a:spcBef>
              <a:defRPr lang="sr-Latn-cs" sz="2210" cap="none"/>
            </a:pPr>
            <a:r>
              <a:rPr lang="en-us" sz="1290" b="1" cap="none">
                <a:solidFill>
                  <a:srgbClr val="FF0000"/>
                </a:solidFill>
              </a:rPr>
              <a:t>40 000 pripadnika MUP-a, od kojih je jedna trećina bila na bojištu.</a:t>
            </a:r>
          </a:p>
          <a:p>
            <a:pPr>
              <a:spcBef>
                <a:spcPts val="920"/>
              </a:spcBef>
              <a:defRPr lang="sr-Latn-cs" sz="2575" cap="none"/>
            </a:pPr>
            <a:endParaRPr lang="en-us" sz="1655" cap="none"/>
          </a:p>
        </p:txBody>
      </p:sp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3E3-ADC2-25A5-8CC8-5BF01D867A0E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319-57C2-2585-8CC8-A1D03D867AF4}" type="slidenum">
              <a:rPr lang="hr-hr" cap="none"/>
              <a:t>43</a:t>
            </a:fld>
            <a:endParaRPr lang="hr-hr" cap="none"/>
          </a:p>
        </p:txBody>
      </p:sp>
      <p:grpSp>
        <p:nvGrpSpPr>
          <p:cNvPr id="8" name="Group 17407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feWaYxMAAAAlAAAAAQAAAA8BAAAAkAAAAEgAAACQAAAASAAAAAAAAAAAAAAAAAAAABcAAAAUAAAAAAAAAAAAAAD/fwAA/38AAAAAAAAJAAAABAAAAAYAAAAfAAAAVAAAAAAAAAAAAAAAAAAAAAAAAAAAAAAAAAAAAAAAAAAAAAAAAAAAAAAAAAAAAAAAAAAAAAAAAAAAAAAAAAAAAAAAAAAAAAAAAAAAAAAAAAAAAAAAAAAAACEAAAAYAAAAFAAAAO0gAABZIAAAsCwAAPklAAAQAAAAJgAAAAgAAAD/////AAAAAA=="/>
              </a:ext>
            </a:extLst>
          </p:cNvGrpSpPr>
          <p:nvPr/>
        </p:nvGrpSpPr>
        <p:grpSpPr>
          <a:xfrm>
            <a:off x="5352415" y="5258435"/>
            <a:ext cx="1911985" cy="914400"/>
            <a:chOff x="5352415" y="5258435"/>
            <a:chExt cx="1911985" cy="914400"/>
          </a:xfrm>
        </p:grpSpPr>
        <p:pic>
          <p:nvPicPr>
            <p:cNvPr id="10" name="Picture 8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D///8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CwmAABjIAAAsCwAAPklAAAAAAAAJgAAAAgAAAD//////////w=="/>
                </a:ext>
              </a:extLst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5220" y="5264785"/>
              <a:ext cx="1059180" cy="90805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40092" dir="2700000" algn="tl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9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zg4AAAAAAAAAAAAAAAAAAAAAAABkAAAAZAAAAAAAAAAjAAAABAAAAGQAAAAXAAAAFAAAAAAAAAAAAAAA/38AAP9/AAAAAAAACQAAAAQAAAD/AP//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O4gAABZIAAALCYAAPklAAAAAAAAJgAAAAgAAAD//////////w=="/>
                </a:ext>
              </a:extLst>
            </p:cNvPicPr>
            <p:nvPr/>
          </p:nvPicPr>
          <p:blipFill>
            <a:blip r:embed="rId5"/>
            <a:srcRect l="37900"/>
            <a:stretch>
              <a:fillRect/>
            </a:stretch>
          </p:blipFill>
          <p:spPr>
            <a:xfrm>
              <a:off x="5353050" y="5258435"/>
              <a:ext cx="852170" cy="914400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40092" dir="2700000" algn="tl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Curved Down Arrow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1wAAAA0AAAAAkAAAAEgAAACQAAAASAAAAAAAAAABAAAAAAAAAAEAAABQAAAAfdHfmJNnrz8AAAAAAADoP0VaBfWbZ88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5+bmA8zMzADAwP8Af39/AAAAAAAAAAAAAAAAAAAAAAAAAAAAIQAAABgAAAAUAAAANCMAAKsQAACpJwAA0yIAABAAAAAmAAAACAAAAP//////////"/>
              </a:ext>
            </a:extLst>
          </p:cNvSpPr>
          <p:nvPr/>
        </p:nvSpPr>
        <p:spPr>
          <a:xfrm rot="3734062">
            <a:off x="4609465" y="3822700"/>
            <a:ext cx="2951480" cy="724535"/>
          </a:xfrm>
          <a:prstGeom prst="curvedDownArrow">
            <a:avLst>
              <a:gd name="adj1" fmla="val 24987"/>
              <a:gd name="adj2" fmla="val 49973"/>
              <a:gd name="adj3" fmla="val 250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>
              <a:solidFill>
                <a:schemeClr val="tx1"/>
              </a:solidFill>
            </a:endParaRPr>
          </a:p>
        </p:txBody>
      </p:sp>
      <p:sp>
        <p:nvSpPr>
          <p:cNvPr id="12" name="TextBox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0yAAAH4lAADtLAAAtigAABAgAAAmAAAACAAAAP//////////"/>
              </a:ext>
            </a:extLst>
          </p:cNvSpPr>
          <p:nvPr/>
        </p:nvSpPr>
        <p:spPr>
          <a:xfrm>
            <a:off x="5335905" y="6094730"/>
            <a:ext cx="1967230" cy="523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800" b="1" cap="none">
                <a:solidFill>
                  <a:srgbClr val="FF0000"/>
                </a:solidFill>
              </a:rPr>
              <a:t>VUKOVAR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QQAAOgDAAASIAAA6goAABAAAAAmAAAACAAAAD0gAAAAAAAA"/>
              </a:ext>
            </a:extLst>
          </p:cNvSpPr>
          <p:nvPr>
            <p:ph type="title"/>
          </p:nvPr>
        </p:nvSpPr>
        <p:spPr>
          <a:xfrm>
            <a:off x="704215" y="635000"/>
            <a:ext cx="4509135" cy="113919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500" cap="none"/>
              <a:t>HRVATSKA VOJSKA NASTANAK I RAZVOJ-OSNIVANJE SREDIŠTA ZA ODGOJ I OBUKU</a:t>
            </a:r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bwQAAPELAAASIAAAFiQAABAAAAAmAAAACAAAAD0gAAAAAAAA"/>
              </a:ext>
            </a:extLst>
          </p:cNvSpPr>
          <p:nvPr>
            <p:ph type="body" idx="1"/>
          </p:nvPr>
        </p:nvSpPr>
        <p:spPr>
          <a:xfrm>
            <a:off x="720725" y="1941195"/>
            <a:ext cx="4492625" cy="39249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100" cap="none"/>
              <a:t>Tijekom 1992. težište je bilo na dogradnji obrambenoga sustava, obuci i školovanju pripadnika HV-a. Osnivaju se središta za odgoj i obuku vojnika u </a:t>
            </a:r>
          </a:p>
          <a:p>
            <a:pPr lvl="1">
              <a:defRPr lang="sr-Latn-cs"/>
            </a:pPr>
            <a:r>
              <a:rPr lang="en-us" sz="1100" cap="none"/>
              <a:t>Koprivnici, </a:t>
            </a:r>
          </a:p>
          <a:p>
            <a:pPr lvl="1">
              <a:defRPr lang="sr-Latn-cs"/>
            </a:pPr>
            <a:r>
              <a:rPr lang="en-us" sz="1100" cap="none"/>
              <a:t>Požegi, </a:t>
            </a:r>
          </a:p>
          <a:p>
            <a:pPr lvl="1">
              <a:defRPr lang="sr-Latn-cs"/>
            </a:pPr>
            <a:r>
              <a:rPr lang="en-us" sz="1100" cap="none"/>
              <a:t>Puli </a:t>
            </a:r>
          </a:p>
          <a:p>
            <a:pPr lvl="1">
              <a:defRPr lang="sr-Latn-cs"/>
            </a:pPr>
            <a:r>
              <a:rPr lang="en-us" sz="1100" cap="none"/>
              <a:t>Zagreb (Borongaj), </a:t>
            </a:r>
          </a:p>
          <a:p>
            <a:pPr lvl="1">
              <a:defRPr lang="sr-Latn-cs"/>
            </a:pPr>
            <a:r>
              <a:rPr lang="en-us" sz="1100" cap="none"/>
              <a:t>Zrakoplovni nastavni centar u Zadru, </a:t>
            </a:r>
          </a:p>
          <a:p>
            <a:pPr lvl="1">
              <a:defRPr lang="sr-Latn-cs"/>
            </a:pPr>
            <a:r>
              <a:rPr lang="en-us" sz="1100" cap="none"/>
              <a:t>Mornarički nastavni centar u Splitu  </a:t>
            </a:r>
          </a:p>
          <a:p>
            <a:pPr lvl="1">
              <a:defRPr lang="sr-Latn-cs"/>
            </a:pPr>
            <a:r>
              <a:rPr lang="en-us" sz="1100" cap="none"/>
              <a:t>Časnički centar HV-a u Zagrebu </a:t>
            </a:r>
          </a:p>
          <a:p>
            <a:pPr>
              <a:defRPr lang="sr-Latn-cs"/>
            </a:pPr>
            <a:r>
              <a:rPr lang="en-us" sz="1100" cap="none"/>
              <a:t>počinje sustavno obučavanje i školovanje ročnika i pripadnika HV-a. </a:t>
            </a:r>
          </a:p>
          <a:p>
            <a:pPr>
              <a:defRPr lang="sr-Latn-cs"/>
            </a:pPr>
            <a:r>
              <a:rPr lang="en-us" sz="1100" cap="none"/>
              <a:t>Ustrojavaju  tri »A« brigade ZNG-a (5., 7. i 9.), koje u prosincu mijenjaju ime u gardijske brigade.</a:t>
            </a:r>
          </a:p>
          <a:p>
            <a:pPr>
              <a:defRPr lang="sr-Latn-cs"/>
            </a:pPr>
            <a:endParaRPr lang="en-us" sz="1100" cap="none"/>
          </a:p>
        </p:txBody>
      </p:sp>
      <p:sp>
        <p:nvSpPr>
          <p:cNvPr id="4" name="Slika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JyMAADoCAACPLQAAogw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JyMAADoCAACPLQAAogwAABAAAAAmAAAACAAAAP//////////"/>
              </a:ext>
            </a:extLst>
          </p:cNvSpPr>
          <p:nvPr/>
        </p:nvSpPr>
        <p:spPr>
          <a:xfrm>
            <a:off x="5714365" y="361950"/>
            <a:ext cx="1691640" cy="1691640"/>
          </a:xfrm>
          <a:custGeom>
            <a:avLst/>
            <a:gdLst/>
            <a:ahLst/>
            <a:cxnLst/>
            <a:rect l="0" t="0" r="1691640" b="1691640"/>
            <a:pathLst>
              <a:path w="1691640" h="1691640">
                <a:moveTo>
                  <a:pt x="845820" y="0"/>
                </a:moveTo>
                <a:cubicBezTo>
                  <a:pt x="1312954" y="0"/>
                  <a:pt x="1691640" y="378686"/>
                  <a:pt x="1691640" y="845820"/>
                </a:cubicBezTo>
                <a:cubicBezTo>
                  <a:pt x="1691640" y="1312954"/>
                  <a:pt x="1312954" y="1691640"/>
                  <a:pt x="845820" y="1691640"/>
                </a:cubicBezTo>
                <a:cubicBezTo>
                  <a:pt x="378686" y="1691640"/>
                  <a:pt x="0" y="1312954"/>
                  <a:pt x="0" y="845820"/>
                </a:cubicBezTo>
                <a:cubicBezTo>
                  <a:pt x="0" y="378686"/>
                  <a:pt x="378686" y="0"/>
                  <a:pt x="845820" y="0"/>
                </a:cubicBezTo>
                <a:close/>
              </a:path>
            </a:pathLst>
          </a:custGeom>
          <a:noFill/>
          <a:ln>
            <a:noFill/>
          </a:ln>
          <a:effectLst/>
        </p:spPr>
      </p:sp>
      <p:sp>
        <p:nvSpPr>
          <p:cNvPr id="5" name="Slika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NSQAALQQAAAVNQAAlCE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NSQAALQQAAAVNQAAlCEAABAAAAAmAAAACAAAAP//////////"/>
              </a:ext>
            </a:extLst>
          </p:cNvSpPr>
          <p:nvPr/>
        </p:nvSpPr>
        <p:spPr>
          <a:xfrm>
            <a:off x="5885815" y="2715260"/>
            <a:ext cx="2743200" cy="2743200"/>
          </a:xfrm>
          <a:custGeom>
            <a:avLst/>
            <a:gdLst/>
            <a:ahLst/>
            <a:cxnLst/>
            <a:rect l="0" t="0" r="2743200" b="2743200"/>
            <a:pathLst>
              <a:path w="2743200" h="2743200">
                <a:moveTo>
                  <a:pt x="1371600" y="0"/>
                </a:moveTo>
                <a:cubicBezTo>
                  <a:pt x="2129114" y="0"/>
                  <a:pt x="2743200" y="614086"/>
                  <a:pt x="2743200" y="1371600"/>
                </a:cubicBezTo>
                <a:cubicBezTo>
                  <a:pt x="2743200" y="2129114"/>
                  <a:pt x="2129114" y="2743200"/>
                  <a:pt x="1371600" y="2743200"/>
                </a:cubicBezTo>
                <a:cubicBezTo>
                  <a:pt x="614086" y="2743200"/>
                  <a:pt x="0" y="2129114"/>
                  <a:pt x="0" y="1371600"/>
                </a:cubicBezTo>
                <a:cubicBezTo>
                  <a:pt x="0" y="614086"/>
                  <a:pt x="614086" y="0"/>
                  <a:pt x="1371600" y="0"/>
                </a:cubicBezTo>
                <a:close/>
              </a:path>
            </a:pathLst>
          </a:custGeom>
          <a:noFill/>
          <a:ln>
            <a:noFill/>
          </a:ln>
          <a:effectLst/>
        </p:spPr>
      </p:sp>
      <p:sp>
        <p:nvSpPr>
          <p:cNvPr id="6" name="Slika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7TIAAAAAAAAASwAAMBQ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7TIAAAAAAAAASwAAMBQAABAAAAAmAAAACAAAAP//////////"/>
              </a:ext>
            </a:extLst>
          </p:cNvSpPr>
          <p:nvPr/>
        </p:nvSpPr>
        <p:spPr>
          <a:xfrm>
            <a:off x="8278495" y="0"/>
            <a:ext cx="3913505" cy="3281680"/>
          </a:xfrm>
          <a:custGeom>
            <a:avLst/>
            <a:gdLst/>
            <a:ahLst/>
            <a:cxnLst/>
            <a:rect l="0" t="0" r="3913505" b="3281680"/>
            <a:pathLst>
              <a:path w="3913505" h="3281680">
                <a:moveTo>
                  <a:pt x="267873" y="0"/>
                </a:moveTo>
                <a:lnTo>
                  <a:pt x="3913505" y="0"/>
                </a:lnTo>
                <a:lnTo>
                  <a:pt x="3913505" y="2500023"/>
                </a:lnTo>
                <a:lnTo>
                  <a:pt x="3794839" y="2630588"/>
                </a:lnTo>
                <a:cubicBezTo>
                  <a:pt x="3392561" y="3032866"/>
                  <a:pt x="2836820" y="3281680"/>
                  <a:pt x="2222965" y="3281680"/>
                </a:cubicBezTo>
                <a:cubicBezTo>
                  <a:pt x="995255" y="3281680"/>
                  <a:pt x="0" y="2286423"/>
                  <a:pt x="0" y="1058713"/>
                </a:cubicBezTo>
                <a:cubicBezTo>
                  <a:pt x="0" y="751785"/>
                  <a:pt x="62204" y="459386"/>
                  <a:pt x="174691" y="193434"/>
                </a:cubicBezTo>
                <a:close/>
              </a:path>
            </a:pathLst>
          </a:custGeom>
          <a:noFill/>
          <a:ln>
            <a:noFill/>
          </a:ln>
          <a:effectLst/>
        </p:spPr>
      </p:sp>
      <p:sp>
        <p:nvSpPr>
          <p:cNvPr id="7" name="Rezervirano mjesto sadržaj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MAsAAFcdAAB9IwAAMCoAABAAAAAmAAAACAAAAAEBAAAAAAAA"/>
              </a:ext>
            </a:extLst>
          </p:cNvSpPr>
          <p:nvPr>
            <p:ph type="body" idx="2"/>
          </p:nvPr>
        </p:nvSpPr>
        <p:spPr>
          <a:xfrm>
            <a:off x="1818640" y="4769485"/>
            <a:ext cx="3950335" cy="2088515"/>
          </a:xfrm>
          <a:custGeom>
            <a:avLst/>
            <a:gdLst/>
            <a:ahLst/>
            <a:cxnLst/>
            <a:rect l="0" t="0" r="3950335" b="2088515"/>
            <a:pathLst>
              <a:path w="3950335" h="2088515">
                <a:moveTo>
                  <a:pt x="1975167" y="0"/>
                </a:moveTo>
                <a:cubicBezTo>
                  <a:pt x="3066022" y="0"/>
                  <a:pt x="3950335" y="884306"/>
                  <a:pt x="3950335" y="1975154"/>
                </a:cubicBezTo>
                <a:lnTo>
                  <a:pt x="3944610" y="2088515"/>
                </a:lnTo>
                <a:lnTo>
                  <a:pt x="5724" y="2088515"/>
                </a:lnTo>
                <a:lnTo>
                  <a:pt x="0" y="1975154"/>
                </a:lnTo>
                <a:cubicBezTo>
                  <a:pt x="0" y="884306"/>
                  <a:pt x="884312" y="0"/>
                  <a:pt x="1975167" y="0"/>
                </a:cubicBezTo>
                <a:close/>
              </a:path>
            </a:pathLst>
          </a:custGeom>
        </p:spPr>
        <p:txBody>
          <a:bodyPr/>
          <a:lstStyle/>
          <a:p>
            <a:pPr>
              <a:defRPr lang="sr-Latn-cs"/>
            </a:pPr>
            <a:endParaRPr/>
          </a:p>
        </p:txBody>
      </p:sp>
      <p:sp>
        <p:nvSpPr>
          <p:cNvPr id="8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fyUAACMmAACmNQAAYygAABAAAAAmAAAACAAAAD0gAAAAAAAA"/>
              </a:ext>
            </a:extLst>
          </p:cNvSpPr>
          <p:nvPr>
            <p:ph type="ftr" sz="quarter" idx="11"/>
          </p:nvPr>
        </p:nvSpPr>
        <p:spPr>
          <a:xfrm>
            <a:off x="6095365" y="6199505"/>
            <a:ext cx="2625725" cy="3657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lnSpc>
                <a:spcPct val="90000"/>
              </a:lnSpc>
              <a:defRPr lang="sr-Latn-cs" sz="1105" cap="none"/>
            </a:pPr>
            <a:r>
              <a:rPr lang="en-us" sz="1010" kern="400000" cap="none">
                <a:solidFill>
                  <a:schemeClr val="tx1"/>
                </a:solidFill>
              </a:rPr>
              <a:t>DOMOVINSKI RAT - Stanislav Linić brg HV u mirovini</a:t>
            </a:r>
          </a:p>
        </p:txBody>
      </p:sp>
      <p:sp>
        <p:nvSpPr>
          <p:cNvPr id="9" name="Slika 1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bDcAAGoZAAD6SgAAMCo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bDcAAGoZAAD6SgAAMCoAABAAAAAmAAAACAAAAP//////////"/>
              </a:ext>
            </a:extLst>
          </p:cNvSpPr>
          <p:nvPr/>
        </p:nvSpPr>
        <p:spPr>
          <a:xfrm>
            <a:off x="9009380" y="4131310"/>
            <a:ext cx="3178810" cy="2726690"/>
          </a:xfrm>
          <a:custGeom>
            <a:avLst/>
            <a:gdLst/>
            <a:ahLst/>
            <a:cxnLst/>
            <a:rect l="0" t="0" r="3178810" b="2726690"/>
            <a:pathLst>
              <a:path w="3178810" h="2726690">
                <a:moveTo>
                  <a:pt x="1837759" y="0"/>
                </a:moveTo>
                <a:cubicBezTo>
                  <a:pt x="2345243" y="0"/>
                  <a:pt x="2804682" y="205723"/>
                  <a:pt x="3137251" y="538332"/>
                </a:cubicBezTo>
                <a:lnTo>
                  <a:pt x="3178810" y="584064"/>
                </a:lnTo>
                <a:lnTo>
                  <a:pt x="3178810" y="2726690"/>
                </a:lnTo>
                <a:lnTo>
                  <a:pt x="229476" y="2726690"/>
                </a:lnTo>
                <a:lnTo>
                  <a:pt x="221808" y="2714067"/>
                </a:lnTo>
                <a:cubicBezTo>
                  <a:pt x="80350" y="2453637"/>
                  <a:pt x="0" y="2155192"/>
                  <a:pt x="0" y="1837977"/>
                </a:cubicBezTo>
                <a:cubicBezTo>
                  <a:pt x="0" y="822890"/>
                  <a:pt x="822793" y="0"/>
                  <a:pt x="1837759" y="0"/>
                </a:cubicBezTo>
                <a:close/>
              </a:path>
            </a:pathLst>
          </a:custGeom>
          <a:noFill/>
          <a:ln>
            <a:noFill/>
          </a:ln>
          <a:effectLst/>
        </p:spPr>
      </p:sp>
      <p:sp>
        <p:nvSpPr>
          <p:cNvPr id="10" name="TekstniOkvir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AAA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AAAAAB/f38A5+bmA8zMzADAwP8Af39/AAAAAAAAAAAAAAAAAAAAAAAAAAAAIQAAABgAAAAUAAAAED0AAEQqAAAASwAAfysAABAgAAAmAAAACAAAAP//////////"/>
              </a:ext>
            </a:extLst>
          </p:cNvSpPr>
          <p:nvPr/>
        </p:nvSpPr>
        <p:spPr>
          <a:xfrm>
            <a:off x="9926320" y="6870700"/>
            <a:ext cx="2265680" cy="2000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r">
              <a:spcAft>
                <a:spcPts val="600"/>
              </a:spcAft>
              <a:defRPr lang="sr-Latn-cs"/>
            </a:pPr>
            <a:r>
              <a:rPr lang="hr-hr" sz="700" cap="none">
                <a:solidFill>
                  <a:srgbClr val="FFFFFF"/>
                </a:solidFill>
                <a:hlinkClick r:id="rId3"/>
              </a:rPr>
              <a:t>Ta fotografija</a:t>
            </a:r>
            <a:r>
              <a:rPr lang="hr-hr" sz="700" cap="none">
                <a:solidFill>
                  <a:srgbClr val="FFFFFF"/>
                </a:solidFill>
              </a:rPr>
              <a:t> korisnika Nepoznat autor: licenca </a:t>
            </a:r>
            <a:r>
              <a:rPr lang="hr-hr" sz="700" cap="none">
                <a:solidFill>
                  <a:srgbClr val="FFFFFF"/>
                </a:solidFill>
                <a:hlinkClick r:id="rId4"/>
              </a:rPr>
              <a:t>CC BY-SA</a:t>
            </a:r>
            <a:endParaRPr lang="hr-hr" sz="700" cap="none">
              <a:solidFill>
                <a:srgbClr val="FFFFFF"/>
              </a:solidFill>
            </a:endParaRPr>
          </a:p>
        </p:txBody>
      </p:sp>
      <p:sp>
        <p:nvSpPr>
          <p:cNvPr id="11" name="TekstniOkvir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AAAA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AAAAAB/f38A5+bmA8zMzADAwP8Af39/AAAAAAAAAAAAAAAAAAAAAAAAAAAAIQAAABgAAAAUAAAADS8AAEQqAAD8PAAAfysAABAgAAAmAAAACAAAAP//////////"/>
              </a:ext>
            </a:extLst>
          </p:cNvSpPr>
          <p:nvPr/>
        </p:nvSpPr>
        <p:spPr>
          <a:xfrm>
            <a:off x="7648575" y="6870700"/>
            <a:ext cx="2265045" cy="200025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r">
              <a:spcAft>
                <a:spcPts val="600"/>
              </a:spcAft>
              <a:defRPr lang="sr-Latn-cs"/>
            </a:pPr>
            <a:r>
              <a:rPr lang="hr-hr" sz="700" cap="none">
                <a:solidFill>
                  <a:srgbClr val="FFFFFF"/>
                </a:solidFill>
                <a:hlinkClick r:id="rId5"/>
              </a:rPr>
              <a:t>Ta fotografija</a:t>
            </a:r>
            <a:r>
              <a:rPr lang="hr-hr" sz="700" cap="none">
                <a:solidFill>
                  <a:srgbClr val="FFFFFF"/>
                </a:solidFill>
              </a:rPr>
              <a:t> korisnika Nepoznat autor: licenca </a:t>
            </a:r>
            <a:r>
              <a:rPr lang="hr-hr" sz="700" cap="none">
                <a:solidFill>
                  <a:srgbClr val="FFFFFF"/>
                </a:solidFill>
                <a:hlinkClick r:id="rId4"/>
              </a:rPr>
              <a:t>CC BY-SA</a:t>
            </a:r>
            <a:endParaRPr lang="hr-hr" sz="700" cap="none">
              <a:solidFill>
                <a:srgbClr val="FFFFFF"/>
              </a:solidFill>
            </a:endParaRPr>
          </a:p>
        </p:txBody>
      </p:sp>
      <p:sp>
        <p:nvSpPr>
          <p:cNvPr id="12" name="Rezervirano mjesto datuma 1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F19-57C2-25A9-8CC8-A1FC11867AF4}" type="datetime1">
              <a:t>15.12.2022.</a:t>
            </a:fld>
            <a:endParaRPr lang="hr-hr" cap="none"/>
          </a:p>
        </p:txBody>
      </p:sp>
      <p:sp>
        <p:nvSpPr>
          <p:cNvPr id="13" name="Rezervirano mjesto broja slajda 1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EA0-EEC2-25F8-8CC8-18AD40867A4D}" type="slidenum">
              <a:rPr lang="hr-hr" cap="none"/>
              <a:t>44</a:t>
            </a:fld>
            <a:endParaRPr lang="hr-hr" cap="none"/>
          </a:p>
        </p:txBody>
      </p:sp>
      <p:pic>
        <p:nvPicPr>
          <p:cNvPr id="14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AgI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gjAACuBgAAnkYAAGUh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816600" y="1085850"/>
            <a:ext cx="5662930" cy="434276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5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L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b="4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EAAAAAAAAA////CP///wgf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J/f38A5+bmA8zMzADAwP8Af39/AAAAAAAAAAAAAAAAAAAAAAAAAAAAIQAAABgAAAAUAAAAES4AAAMOAAAASwAAMCoAABAAAAAmAAAACAAAAP//////////"/>
              </a:ext>
            </a:extLst>
          </p:cNvSpPr>
          <p:nvPr/>
        </p:nvSpPr>
        <p:spPr>
          <a:xfrm>
            <a:off x="7488555" y="2277745"/>
            <a:ext cx="4703445" cy="4580255"/>
          </a:xfrm>
          <a:custGeom>
            <a:avLst/>
            <a:gdLst/>
            <a:ahLst/>
            <a:cxnLst/>
            <a:rect l="0" t="0" r="4703445" b="4580255"/>
            <a:pathLst>
              <a:path w="4703445" h="4580255">
                <a:moveTo>
                  <a:pt x="4703445" y="3638091"/>
                </a:moveTo>
                <a:cubicBezTo>
                  <a:pt x="4703445" y="1340906"/>
                  <a:pt x="4703445" y="1340906"/>
                  <a:pt x="4703445" y="1340906"/>
                </a:cubicBezTo>
                <a:cubicBezTo>
                  <a:pt x="4287086" y="543420"/>
                  <a:pt x="3454368" y="0"/>
                  <a:pt x="2491096" y="0"/>
                </a:cubicBezTo>
                <a:cubicBezTo>
                  <a:pt x="1118523" y="0"/>
                  <a:pt x="0" y="1115069"/>
                  <a:pt x="0" y="2491263"/>
                </a:cubicBezTo>
                <a:cubicBezTo>
                  <a:pt x="0" y="3366381"/>
                  <a:pt x="455172" y="4135638"/>
                  <a:pt x="1139694" y="4580255"/>
                </a:cubicBezTo>
                <a:cubicBezTo>
                  <a:pt x="3846027" y="4580255"/>
                  <a:pt x="3846027" y="4580255"/>
                  <a:pt x="3846027" y="4580255"/>
                </a:cubicBezTo>
                <a:cubicBezTo>
                  <a:pt x="4209459" y="4347360"/>
                  <a:pt x="4502322" y="4022720"/>
                  <a:pt x="4703445" y="3638091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spcAft>
                <a:spcPts val="1000"/>
              </a:spcAft>
              <a:buNone/>
              <a:defRPr lang="sr-Latn-cs"/>
            </a:pPr>
            <a:endParaRPr lang="en-us" sz="1600" cap="all"/>
          </a:p>
        </p:txBody>
      </p:sp>
      <p:sp>
        <p:nvSpPr>
          <p:cNvPr id="4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TEAAOITAAALSQAAKh8AABAAAAAmAAAACAAAAL0gAAAAAAAA"/>
              </a:ext>
            </a:extLst>
          </p:cNvSpPr>
          <p:nvPr>
            <p:ph type="title"/>
          </p:nvPr>
        </p:nvSpPr>
        <p:spPr>
          <a:xfrm>
            <a:off x="8021955" y="3232150"/>
            <a:ext cx="3851910" cy="18338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4000" cap="none"/>
              <a:t>RAZVOJ SITUACIJE U RIJECI I PGŽ</a:t>
            </a:r>
          </a:p>
        </p:txBody>
      </p:sp>
      <p:sp>
        <p:nvSpPr>
          <p:cNvPr id="5" name="Straight Connector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CYmJgAo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CYmJgB/f38A5+bmA8zMzADAwP8Af39/AAAAAAAAAAAAAAAAAAAAAAAAAAAAIQAAABgAAAAUAAAAUjoAAIUfAAATQAAAhR8AABAAAAAmAAAACAAAAP//////////"/>
              </a:ext>
            </a:extLst>
          </p:cNvSpPr>
          <p:nvPr/>
        </p:nvSpPr>
        <p:spPr>
          <a:xfrm>
            <a:off x="9480550" y="5123815"/>
            <a:ext cx="935355" cy="0"/>
          </a:xfrm>
          <a:prstGeom prst="line">
            <a:avLst/>
          </a:prstGeom>
          <a:noFill/>
          <a:ln w="25400" cap="flat" cmpd="sng" algn="ctr">
            <a:solidFill>
              <a:srgbClr val="262626"/>
            </a:solidFill>
            <a:prstDash val="solid"/>
            <a:headEnd type="none"/>
            <a:tailEnd type="none"/>
          </a:ln>
          <a:effectLst/>
        </p:spPr>
      </p:sp>
      <p:sp>
        <p:nvSpPr>
          <p:cNvPr id="6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305-4BC2-25D5-8CC8-BD806D867AE8}" type="datetime1">
              <a:t>15.12.2022.</a:t>
            </a:fld>
            <a:endParaRPr lang="hr-hr" cap="none"/>
          </a:p>
        </p:txBody>
      </p:sp>
      <p:sp>
        <p:nvSpPr>
          <p:cNvPr id="7" name="Rezervirano mjesto podnož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8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718-56C2-25F1-8CC8-A0A449867AF5}" type="slidenum">
              <a:rPr lang="hr-hr" cap="none"/>
              <a:t>45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Situacija u Rijeci i PGŽ</a:t>
            </a:r>
            <a:r>
              <a:t/>
            </a:r>
            <a:br/>
            <a:r>
              <a:rPr lang="hr-hr" sz="3200" cap="none"/>
              <a:t>-nesigurnost i nepovjerenje-</a:t>
            </a:r>
            <a:endParaRPr lang="en-us" cap="none"/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CoLAACHIwAAIyUAABAAAAAmAAAACAAAAD0gAAAAAAAA"/>
              </a:ext>
            </a:extLst>
          </p:cNvSpPr>
          <p:nvPr>
            <p:ph type="body" idx="1"/>
          </p:nvPr>
        </p:nvSpPr>
        <p:spPr>
          <a:xfrm>
            <a:off x="655320" y="1814830"/>
            <a:ext cx="5120005" cy="422211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en-us" sz="1530" b="1" cap="none"/>
              <a:t>Rijeka je 100 km udaljena od ratišta </a:t>
            </a:r>
            <a:r>
              <a:rPr lang="hr-hr" sz="1530" b="1" cap="none"/>
              <a:t>i nije direktno zahvaćena ratom ali ga osjeća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en-us" sz="1530" cap="none"/>
              <a:t>Specifični položaj Rijeke: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530" cap="none"/>
              <a:t>Industrijsko središte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530" cap="none"/>
              <a:t>Najveća luka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530" cap="none"/>
              <a:t>Prometno čvorište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530" cap="none"/>
              <a:t>Sjedište 13.K JNA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530" cap="none"/>
              <a:t>Specifična politička situacija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hr-hr" sz="1530" cap="none"/>
              <a:t>Prognanici</a:t>
            </a:r>
            <a:r>
              <a:rPr lang="en-us" sz="1530" cap="none"/>
              <a:t> iz napadnutih i okupiranih djelova RH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en-us" sz="1870" cap="none"/>
              <a:t>Počeci stvaranja HV u okviru MUP-a</a:t>
            </a:r>
            <a:r>
              <a:rPr lang="hr-hr" sz="1870" cap="none"/>
              <a:t>, formiranje brigada i odlazak na ličko ratište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870" cap="none"/>
              <a:t>Samoinicijativno organiziranje i odlazak pojedinaca i skupina na ratišta u RH /Spec.policija, HOS, 111.br, TO/ZNG/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870" cap="none"/>
              <a:t>Pad Vukovara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870" cap="none"/>
              <a:t>Prve pogibije hrvatskih branitelja: Drenov klanac, Čanak, Ibrešići, Đački dom-Gospić</a:t>
            </a:r>
            <a:endParaRPr lang="en-us" sz="1870" cap="none"/>
          </a:p>
        </p:txBody>
      </p:sp>
      <p:sp>
        <p:nvSpPr>
          <p:cNvPr id="4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7A8-E6C2-25E1-8CC8-10B459867A45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B51-1FC2-25FD-8CC8-E9A845867ABC}" type="slidenum">
              <a:rPr lang="hr-hr" cap="none"/>
              <a:t>46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Y9RIU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IlAADeBgAA+0YAAPgc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48070" y="1116330"/>
            <a:ext cx="5390515" cy="35928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Textbox1"/>
          <p:cNvSpPr txBox="1"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EgAAAE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MgF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4iUAAPkdAAA3RwAASSUAAAAgAAAmAAAACAAAAP//////////"/>
              </a:ext>
            </a:extLst>
          </p:cNvSpPr>
          <p:nvPr/>
        </p:nvSpPr>
        <p:spPr>
          <a:xfrm>
            <a:off x="6158230" y="4872355"/>
            <a:ext cx="5418455" cy="11887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numCol="1" spcCol="215900" anchor="t"/>
          <a:lstStyle/>
          <a:p>
            <a:pPr algn="ctr">
              <a:defRPr lang="sr-Latn-cs"/>
            </a:pPr>
            <a:r>
              <a:t>Mnogo je hrabrih ljudi iz Rijeke i regije u obranu Hrvatske krenulo već tijekom ljeta a 25. listopada 1991. s Potoka je krenulo pet autobusa s oko 250 ljudi spremnih založiti svoje živote za spas Hrvatske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3" name="Content Placeholder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Furu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E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635"/>
          </a:xfrm>
          <a:prstGeom prst="rect">
            <a:avLst/>
          </a:prstGeom>
        </p:spPr>
      </p:pic>
      <p:sp>
        <p:nvSpPr>
          <p:cNvPr id="4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759-17C2-2581-8CC8-E1D439867AB4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0A5-EBC2-25F6-8CC8-1DA34E867A48}" type="slidenum">
              <a:rPr lang="hr-hr" cap="none"/>
              <a:t>47</a:t>
            </a:fld>
            <a:endParaRPr lang="hr-hr" cap="none"/>
          </a:p>
        </p:txBody>
      </p:sp>
      <p:sp>
        <p:nvSpPr>
          <p:cNvPr id="7" name="Oval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0CoAANsCAAByQQAAKxcAABAAAAAmAAAACAAAAP//////////"/>
              </a:ext>
            </a:extLst>
          </p:cNvSpPr>
          <p:nvPr/>
        </p:nvSpPr>
        <p:spPr>
          <a:xfrm>
            <a:off x="6959600" y="464185"/>
            <a:ext cx="3679190" cy="3302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OkEAACAIgAA+wwAABAAAAAmAAAACAAAAD0gAAAAAAAA"/>
              </a:ext>
            </a:extLst>
          </p:cNvSpPr>
          <p:nvPr>
            <p:ph type="title"/>
          </p:nvPr>
        </p:nvSpPr>
        <p:spPr>
          <a:xfrm>
            <a:off x="805180" y="798195"/>
            <a:ext cx="4803140" cy="1311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>
                <a:solidFill>
                  <a:srgbClr val="000000"/>
                </a:solidFill>
              </a:rPr>
              <a:t>Napeta drama u </a:t>
            </a:r>
            <a:r>
              <a:rPr lang="hr-hr" cap="none">
                <a:solidFill>
                  <a:srgbClr val="000000"/>
                </a:solidFill>
              </a:rPr>
              <a:t>R</a:t>
            </a:r>
            <a:r>
              <a:rPr lang="en-us" cap="none">
                <a:solidFill>
                  <a:srgbClr val="000000"/>
                </a:solidFill>
              </a:rPr>
              <a:t>ijeci</a:t>
            </a:r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PoNAADoIQAASSUAABAAAAAmAAAACAAAAL0gAAAAAAAA"/>
              </a:ext>
            </a:extLst>
          </p:cNvSpPr>
          <p:nvPr>
            <p:ph type="body" idx="1"/>
          </p:nvPr>
        </p:nvSpPr>
        <p:spPr>
          <a:xfrm>
            <a:off x="805180" y="2272030"/>
            <a:ext cx="4706620" cy="37890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hr-hr" sz="1840" cap="none">
                <a:solidFill>
                  <a:srgbClr val="000000"/>
                </a:solidFill>
              </a:rPr>
              <a:t>Pregovori sa prijetećom JNA</a:t>
            </a:r>
            <a:endParaRPr lang="en-us" sz="1840" cap="none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840" cap="none">
                <a:solidFill>
                  <a:srgbClr val="000000"/>
                </a:solidFill>
              </a:rPr>
              <a:t>Pritisak javnosti</a:t>
            </a: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840" cap="none">
                <a:solidFill>
                  <a:srgbClr val="000000"/>
                </a:solidFill>
              </a:rPr>
              <a:t>Pod okriljem MUP-a počinju pripreme za formiranje policijskih postrojbi u strogoj tajnosti</a:t>
            </a:r>
            <a:endParaRPr lang="hr-hr" sz="1840" cap="none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hr-hr" sz="1840" cap="none">
                <a:solidFill>
                  <a:srgbClr val="000000"/>
                </a:solidFill>
              </a:rPr>
              <a:t>Prihvat vojnika koji bježe iz JNA</a:t>
            </a:r>
            <a:endParaRPr lang="en-us" sz="1840" cap="none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840" cap="none">
                <a:solidFill>
                  <a:srgbClr val="000000"/>
                </a:solidFill>
              </a:rPr>
              <a:t>Dragovoljci koji se javljaju u MUP</a:t>
            </a:r>
            <a:r>
              <a:rPr lang="hr-hr" sz="1840" cap="none">
                <a:solidFill>
                  <a:srgbClr val="000000"/>
                </a:solidFill>
              </a:rPr>
              <a:t> i HOS</a:t>
            </a:r>
            <a:r>
              <a:rPr lang="en-us" sz="1840" cap="none">
                <a:solidFill>
                  <a:srgbClr val="000000"/>
                </a:solidFill>
              </a:rPr>
              <a:t> i idu na ratišta širom RH</a:t>
            </a:r>
            <a:endParaRPr lang="hr-hr" sz="1840" cap="none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hr-hr" sz="1840" cap="none">
                <a:solidFill>
                  <a:srgbClr val="000000"/>
                </a:solidFill>
              </a:rPr>
              <a:t>Na Grobnišćini priprema dragovoljaca za Vukovar</a:t>
            </a:r>
            <a:endParaRPr lang="en-us" sz="1840" cap="none">
              <a:solidFill>
                <a:srgbClr val="000000"/>
              </a:solidFill>
            </a:endParaRP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840" cap="none">
                <a:solidFill>
                  <a:srgbClr val="000000"/>
                </a:solidFill>
              </a:rPr>
              <a:t>Narastajuće hrvatske snage skrivene u MUP-u</a:t>
            </a:r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840" cap="none">
                <a:solidFill>
                  <a:srgbClr val="000000"/>
                </a:solidFill>
              </a:rPr>
              <a:t>Stanovništvo dugo nesvjesno prave opasnosti i rata koji je pred vratima</a:t>
            </a:r>
          </a:p>
        </p:txBody>
      </p:sp>
      <p:pic>
        <p:nvPicPr>
          <p:cNvPr id="4" name="Rezervirano mjesto sadržaja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xgkAAAAAAAD7B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j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l="25020" r="12750"/>
          <a:stretch>
            <a:fillRect/>
          </a:stretch>
        </p:blipFill>
        <p:spPr>
          <a:xfrm>
            <a:off x="5797550" y="0"/>
            <a:ext cx="6394450" cy="68580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6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4D8-96C2-2582-8CC8-60D73A867A35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3D8-96C2-25A5-8CC8-60F01D867A35}" type="slidenum">
              <a:rPr lang="hr-hr" cap="none"/>
              <a:t>48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ZwQAAAAAAABkAAAAZAAAAAAAAAAjAAAABAAAAGQAAAAXAAAAFAAAAAAAAAAAAAAA/38AAP9/AAAAAAAACQAAAAQAAAACAgI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D+////AEsAADEqAAAQAAAAJgAAAAgAAAD//////////w=="/>
              </a:ext>
            </a:extLst>
          </p:cNvPicPr>
          <p:nvPr/>
        </p:nvPicPr>
        <p:blipFill>
          <a:blip r:embed="rId2"/>
          <a:srcRect b="11270"/>
          <a:stretch>
            <a:fillRect/>
          </a:stretch>
        </p:blipFill>
        <p:spPr>
          <a:xfrm>
            <a:off x="0" y="-1270"/>
            <a:ext cx="12192000" cy="685990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RQMAAEkDAADkIQAARQ0AABAAAAAmAAAACAAAAD0gAAAAAAAA"/>
              </a:ext>
            </a:extLst>
          </p:cNvSpPr>
          <p:nvPr>
            <p:ph type="title"/>
          </p:nvPr>
        </p:nvSpPr>
        <p:spPr>
          <a:xfrm>
            <a:off x="531495" y="534035"/>
            <a:ext cx="4977765" cy="16230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 b="1" cap="none"/>
            </a:pPr>
            <a:r>
              <a:rPr lang="en-us" sz="3100" cap="none">
                <a:solidFill>
                  <a:srgbClr val="000000"/>
                </a:solidFill>
              </a:rPr>
              <a:t>Ratna psihoza –DEMONSTRACIJA SILE U NESTAJANJU</a:t>
            </a:r>
          </a:p>
        </p:txBody>
      </p:sp>
      <p:sp>
        <p:nvSpPr>
          <p:cNvPr id="4" name="Content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AAAAAAAAAAAAAAAAAAAAAAAAAAAAAAAAAAAAAAAAAAAAAAAAZAAAAAEAAABAAAAAnP///wAAAAAAAAAAAAAAAAAAAAAAAAAAAAAAAAAAAAAAAAAAAAAAAAAAAAAAAAAAAAAAAAAAAAAAAAAAAAAAAAAAAAAAAAAAAAAAAAAAAAAAAAAAFAAAADwAAAAAAAAAAAAAAAAAAAkUAAAAAQAAABQAAAAUAAAAFAAAAAEAAAAAAAAAZAAAAGQAAAAAAAAAZAAAAGQAAAAVAAAAYAAAAAAAAAAAAAAADwAAACADAAAAAAAAAAAAAAEAAACgMgAAAAAAAAAAAAA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AAAAAAAAAAAAAAAAAAAAAAAAAAAAAAAAAAAAAAAAAAAAAAAAAAAAAJ/f38A5+bmA8zMzADAwP8Af39/AAAAAAAAAAAAAAAAAAAAAAAAAAAAIQAAABgAAAAUAAAAIgMAAAMOAABuKgAAVR8AABAAAAAmAAAACAAAAL0gAAB/AAAA"/>
              </a:ext>
            </a:extLst>
          </p:cNvSpPr>
          <p:nvPr>
            <p:ph type="body" idx="1"/>
          </p:nvPr>
        </p:nvSpPr>
        <p:spPr>
          <a:xfrm>
            <a:off x="509270" y="2277745"/>
            <a:ext cx="6388100" cy="2815590"/>
          </a:xfrm>
          <a:noFill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 b="1" cap="none"/>
            </a:pPr>
            <a:r>
              <a:rPr lang="en-us" sz="2000" cap="none"/>
              <a:t>17. rujna brodovi mornarice JNA pojavili u riječkom akvatoriju. </a:t>
            </a:r>
          </a:p>
          <a:p>
            <a:pPr>
              <a:defRPr lang="sr-Latn-cs" b="1" cap="none"/>
            </a:pPr>
            <a:r>
              <a:rPr lang="en-us" sz="2000" cap="none"/>
              <a:t>demonstracija sile u nestajanju</a:t>
            </a:r>
          </a:p>
          <a:p>
            <a:pPr>
              <a:defRPr lang="sr-Latn-cs" b="1" cap="none"/>
            </a:pPr>
            <a:r>
              <a:rPr lang="en-us" sz="2000" cap="none"/>
              <a:t>»pao« je prvi vojni objekt u primorsko-goranskoj regiji – Guslica na Platku. </a:t>
            </a:r>
          </a:p>
          <a:p>
            <a:pPr>
              <a:defRPr lang="sr-Latn-cs" b="1" cap="none"/>
            </a:pPr>
            <a:r>
              <a:rPr lang="en-us" sz="2000" cap="none"/>
              <a:t>Od 1200 kandidata izabrano je 320 dragovoljaca za profesionalni A bataljun 111. brigade</a:t>
            </a:r>
          </a:p>
          <a:p>
            <a:pPr>
              <a:defRPr lang="sr-Latn-cs" b="1" cap="none"/>
            </a:pPr>
            <a:r>
              <a:rPr lang="en-us" sz="2000" cap="none"/>
              <a:t>13.10.1991. eksplozije u Zahumu i na Katarini</a:t>
            </a:r>
          </a:p>
        </p:txBody>
      </p:sp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yIAAEkmAACZQgAAOCgAABAAAAAmAAAACAAAAD0gAAAAAAAA"/>
              </a:ext>
            </a:extLst>
          </p:cNvSpPr>
          <p:nvPr>
            <p:ph type="ftr" sz="quarter" idx="11"/>
          </p:nvPr>
        </p:nvSpPr>
        <p:spPr>
          <a:xfrm>
            <a:off x="5536565" y="6223635"/>
            <a:ext cx="5289550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6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443-0DC2-25C2-8CC8-FB977A867AAE}" type="datetime1">
              <a:t>15.12.2022.</a:t>
            </a:fld>
            <a:endParaRPr lang="hr-hr" cap="none"/>
          </a:p>
        </p:txBody>
      </p:sp>
      <p:sp>
        <p:nvSpPr>
          <p:cNvPr id="7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5BE-F0C2-25E3-8CC8-06B65B867A53}" type="slidenum">
              <a:rPr lang="hr-hr" cap="none"/>
              <a:t>49</a:t>
            </a:fld>
            <a:endParaRPr lang="hr-hr" cap="none"/>
          </a:p>
        </p:txBody>
      </p:sp>
      <p:pic>
        <p:nvPicPr>
          <p:cNvPr id="8" name="Picture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AAAAAko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IwAACcAQAAHEoAAJYS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7865110" y="261620"/>
            <a:ext cx="4182110" cy="2759710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CXBAAAUBcAAAAAAABkAAAAZAAAAAAAAAAjAAAABAAAAGQAAAAXAAAAFAAAAAAAAAAAAAAA/38AAP9/AAAAAAAACQAAAAQAAACgJVk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////8AAAAALksAADAqAAAQAAAAJgAAAAgAAAD//////////w=="/>
              </a:ext>
            </a:extLst>
          </p:cNvPicPr>
          <p:nvPr/>
        </p:nvPicPr>
        <p:blipFill>
          <a:blip r:embed="rId2"/>
          <a:srcRect r="11750" b="59680"/>
          <a:stretch>
            <a:fillRect/>
          </a:stretch>
        </p:blipFill>
        <p:spPr>
          <a:xfrm>
            <a:off x="-10795" y="0"/>
            <a:ext cx="1223200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Rezervirano mjesto podnožj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Date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847-09C2-259E-8CC8-FFCB26867AAA}" type="datetime1">
              <a:t>15.12.2022.</a:t>
            </a:fld>
            <a:endParaRPr lang="hr-hr" cap="none"/>
          </a:p>
        </p:txBody>
      </p:sp>
      <p:sp>
        <p:nvSpPr>
          <p:cNvPr id="5" name="Slide Numb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5vcG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B1C-52C2-25DD-8CC8-A48865867AF1}" type="slidenum">
              <a:rPr lang="hr-hr" cap="none"/>
              <a:t>5</a:t>
            </a:fld>
            <a:endParaRPr lang="hr-hr" cap="none"/>
          </a:p>
        </p:txBody>
      </p:sp>
      <p:sp>
        <p:nvSpPr>
          <p:cNvPr id="6" name="TextBox 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E6Zm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8gIAACQCAADAMAAAvxMAABAgAAAmAAAACAAAAP//////////"/>
              </a:ext>
            </a:extLst>
          </p:cNvSpPr>
          <p:nvPr/>
        </p:nvSpPr>
        <p:spPr>
          <a:xfrm>
            <a:off x="478790" y="347980"/>
            <a:ext cx="7446010" cy="28619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36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2" charset="-18"/>
                <a:ea typeface="Calibri" pitchFamily="2" charset="-18"/>
                <a:cs typeface="Calibri" pitchFamily="2" charset="-18"/>
              </a:rPr>
              <a:t>DESETLJEĆE DRAMATIČNIH PROMJENA U SVIJETU I OKO NAS</a:t>
            </a:r>
          </a:p>
          <a:p>
            <a:pPr>
              <a:defRPr lang="sr-Latn-cs"/>
            </a:pPr>
            <a:r>
              <a:rPr lang="en-us" sz="36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2" charset="-18"/>
                <a:ea typeface="Calibri" pitchFamily="2" charset="-18"/>
                <a:cs typeface="Calibri" pitchFamily="2" charset="-18"/>
              </a:rPr>
              <a:t>19</a:t>
            </a:r>
            <a:r>
              <a:rPr lang="hr-hr" sz="36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2" charset="-18"/>
                <a:ea typeface="Calibri" pitchFamily="2" charset="-18"/>
                <a:cs typeface="Calibri" pitchFamily="2" charset="-18"/>
              </a:rPr>
              <a:t>8</a:t>
            </a:r>
            <a:r>
              <a:rPr lang="en-us" sz="36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2" charset="-18"/>
                <a:ea typeface="Calibri" pitchFamily="2" charset="-18"/>
                <a:cs typeface="Calibri" pitchFamily="2" charset="-18"/>
              </a:rPr>
              <a:t>0-1991.</a:t>
            </a:r>
            <a:endParaRPr lang="hr-hr" sz="3600" b="1" cap="none">
              <a:solidFill>
                <a:schemeClr val="bg1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  <a:latin typeface="Arial Black" pitchFamily="2" charset="-18"/>
              <a:ea typeface="Calibri" pitchFamily="2" charset="-18"/>
              <a:cs typeface="Calibri" pitchFamily="2" charset="-18"/>
            </a:endParaRPr>
          </a:p>
          <a:p>
            <a:pPr>
              <a:defRPr lang="sr-Latn-cs"/>
            </a:pPr>
            <a:endParaRPr lang="hr-hr" sz="3600" cap="none"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ounded Rectangle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lhbCI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DJVkQB/f38A5+bmA8zMzADAwP8Af39/AAAAAAAAAAAAAAAAAAAAAAAAAAAAIQAAABgAAAAUAAAAjjYAACQCAACpSQAAohYAABAAAAAmAAAACAAAAP//////////"/>
              </a:ext>
            </a:extLst>
          </p:cNvSpPr>
          <p:nvPr/>
        </p:nvSpPr>
        <p:spPr>
          <a:xfrm>
            <a:off x="8868410" y="347980"/>
            <a:ext cx="3105785" cy="333121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K</a:t>
            </a:r>
            <a:r>
              <a:rPr lang="hr-hr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rah</a:t>
            </a: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 SSSR-a, </a:t>
            </a:r>
            <a:endParaRPr lang="hr-hr" sz="1600" cap="none">
              <a:solidFill>
                <a:schemeClr val="bg1"/>
              </a:solidFill>
              <a:latin typeface="Arial" pitchFamily="2" charset="-18"/>
              <a:ea typeface="Calibri" pitchFamily="2" charset="-18"/>
              <a:cs typeface="Arial" pitchFamily="2" charset="-18"/>
            </a:endParaRP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Raspad Varšavskog ugovora</a:t>
            </a: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K</a:t>
            </a: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raj hladnog rata</a:t>
            </a:r>
            <a:endParaRPr lang="hr-hr" sz="1600" cap="none">
              <a:solidFill>
                <a:schemeClr val="bg1"/>
              </a:solidFill>
              <a:latin typeface="Arial" pitchFamily="2" charset="-18"/>
              <a:ea typeface="Calibri" pitchFamily="2" charset="-18"/>
              <a:cs typeface="Arial" pitchFamily="2" charset="-18"/>
            </a:endParaRP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Raspad višenacionalnih država</a:t>
            </a:r>
            <a:endParaRPr lang="en-us" sz="1600" cap="none">
              <a:solidFill>
                <a:schemeClr val="bg1"/>
              </a:solidFill>
              <a:latin typeface="Arial" pitchFamily="2" charset="-18"/>
              <a:ea typeface="Calibri" pitchFamily="2" charset="-18"/>
              <a:cs typeface="Arial" pitchFamily="2" charset="-18"/>
            </a:endParaRP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Raspad pol.sistema u istočnoj Europi</a:t>
            </a: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Ujedinjenje Njemačke</a:t>
            </a: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Početak Zaljevskog rata</a:t>
            </a:r>
          </a:p>
          <a:p>
            <a:pPr marL="285750" indent="-28575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en-us" sz="1600" cap="none">
                <a:solidFill>
                  <a:schemeClr val="bg1"/>
                </a:solidFill>
                <a:latin typeface="Arial" pitchFamily="2" charset="-18"/>
                <a:ea typeface="Calibri" pitchFamily="2" charset="-18"/>
                <a:cs typeface="Arial" pitchFamily="2" charset="-18"/>
              </a:rPr>
              <a:t>Sukob u Jugoslaviji polako prelazi u krvavi rat</a:t>
            </a:r>
            <a:endParaRPr lang="hr-hr" sz="1600" cap="none">
              <a:solidFill>
                <a:schemeClr val="bg1"/>
              </a:solidFill>
              <a:latin typeface="Arial" pitchFamily="2" charset="-18"/>
              <a:ea typeface="Calibri" pitchFamily="2" charset="-18"/>
              <a:cs typeface="Arial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BlSAAAcQg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11113135" cy="10071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3700" cap="none"/>
              <a:t>Ratna psihoza-PREGOVORI SA 13.KORPUSOM</a:t>
            </a:r>
          </a:p>
        </p:txBody>
      </p:sp>
      <p:sp>
        <p:nvSpPr>
          <p:cNvPr id="3" name="Content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L0JAABXIgAAIyUAABAAAAAmAAAACAAAAD0gAAAAAAAA"/>
              </a:ext>
            </a:extLst>
          </p:cNvSpPr>
          <p:nvPr>
            <p:ph type="body" idx="1"/>
          </p:nvPr>
        </p:nvSpPr>
        <p:spPr>
          <a:xfrm>
            <a:off x="655320" y="1583055"/>
            <a:ext cx="4926965" cy="445389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000" cap="none"/>
              <a:t>Početkom srpnja 1991.</a:t>
            </a:r>
            <a:r>
              <a:rPr lang="hr-hr" sz="2000" cap="none"/>
              <a:t>:</a:t>
            </a:r>
            <a:r>
              <a:rPr lang="en-us" sz="2000" cap="none"/>
              <a:t> </a:t>
            </a:r>
            <a:endParaRPr lang="hr-hr" sz="2000" cap="none"/>
          </a:p>
          <a:p>
            <a:pPr lvl="1">
              <a:defRPr lang="sr-Latn-cs"/>
            </a:pPr>
            <a:r>
              <a:rPr lang="en-us" sz="1600" b="1" cap="none"/>
              <a:t>Napadnuta je istočna Slavonija, Vinkovci, </a:t>
            </a:r>
          </a:p>
          <a:p>
            <a:pPr lvl="1">
              <a:defRPr lang="sr-Latn-cs"/>
            </a:pPr>
            <a:r>
              <a:rPr lang="en-us" sz="1600" b="1" cap="none"/>
              <a:t>otvara se ratište na Baniji, napadnut je Josipdol... </a:t>
            </a:r>
            <a:endParaRPr lang="hr-hr" sz="1600" b="1" cap="none"/>
          </a:p>
          <a:p>
            <a:pPr lvl="1">
              <a:defRPr lang="sr-Latn-cs"/>
            </a:pPr>
            <a:r>
              <a:rPr lang="en-us" sz="1600" b="1" cap="none"/>
              <a:t>Koncem srpnja minobacačkim projektilima zasut je Otočac i time se otvara još jedno, ličko krizno žarište, </a:t>
            </a:r>
            <a:endParaRPr lang="en-us" sz="1200" b="1" cap="none"/>
          </a:p>
          <a:p>
            <a:pPr>
              <a:defRPr lang="sr-Latn-cs"/>
            </a:pPr>
            <a:r>
              <a:rPr lang="hr-hr" sz="2000" cap="none"/>
              <a:t>H</a:t>
            </a:r>
            <a:r>
              <a:rPr lang="en-us" sz="2000" cap="none"/>
              <a:t>rvatska Vlada proglašava djelomičnu mobilizaciju u kriznim područjima. </a:t>
            </a:r>
          </a:p>
          <a:p>
            <a:pPr>
              <a:defRPr lang="sr-Latn-cs"/>
            </a:pPr>
            <a:r>
              <a:rPr lang="en-us" sz="2000" cap="none"/>
              <a:t>U Rijeci je formiran Štab za obranu</a:t>
            </a:r>
          </a:p>
          <a:p>
            <a:pPr lvl="1">
              <a:defRPr lang="sr-Latn-cs"/>
            </a:pPr>
            <a:r>
              <a:rPr lang="en-us" sz="1600" cap="none"/>
              <a:t>Postavljaju se fizičke blokade oko riječkih vojarni, </a:t>
            </a:r>
            <a:endParaRPr lang="hr-hr" sz="1600" cap="none"/>
          </a:p>
          <a:p>
            <a:pPr lvl="1">
              <a:defRPr lang="sr-Latn-cs"/>
            </a:pPr>
            <a:r>
              <a:rPr lang="en-us" sz="1600" cap="none"/>
              <a:t>neprekidno motrenje pripadnika </a:t>
            </a:r>
            <a:r>
              <a:rPr lang="hr-hr" sz="1600" cap="none"/>
              <a:t>JNA</a:t>
            </a:r>
            <a:endParaRPr lang="en-us" sz="1600" cap="none"/>
          </a:p>
          <a:p>
            <a:pPr lvl="1">
              <a:defRPr lang="sr-Latn-cs"/>
            </a:pPr>
            <a:r>
              <a:rPr lang="en-us" sz="1600" cap="none"/>
              <a:t>kolovoza 1991. prvih 1.000 </a:t>
            </a:r>
            <a:r>
              <a:rPr lang="hr-hr" sz="1600" cap="none"/>
              <a:t>PROGNANIKA</a:t>
            </a:r>
            <a:endParaRPr lang="en-us" sz="1600" cap="none"/>
          </a:p>
          <a:p>
            <a:pPr>
              <a:defRPr lang="sr-Latn-cs"/>
            </a:pPr>
            <a:r>
              <a:rPr lang="en-us" sz="2000" b="1" cap="none"/>
              <a:t>U tijeku su pregovori sa 13.Korpusom JNA.</a:t>
            </a:r>
          </a:p>
        </p:txBody>
      </p:sp>
      <p:sp>
        <p:nvSpPr>
          <p:cNvPr id="4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482-CCC2-25C2-8CC8-3A977A867A6F}" type="datetime1">
              <a:t>15.12.2022.</a:t>
            </a:fld>
            <a:endParaRPr lang="hr-hr" cap="none"/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2A8-E6C2-25F4-8CC8-10A14C867A45}" type="slidenum">
              <a:rPr lang="hr-hr" cap="none"/>
              <a:t>50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AgI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QjAACzEAAAAEsAAKMj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753100" y="2714625"/>
            <a:ext cx="6438900" cy="30784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Stanovništvo se samoorganizira</a:t>
            </a:r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IyUAABAAAAAmAAAACAAAAD0gAAAAAAAA"/>
              </a:ext>
            </a:extLst>
          </p:cNvSpPr>
          <p:nvPr>
            <p:ph type="body" idx="1"/>
          </p:nvPr>
        </p:nvSpPr>
        <p:spPr>
          <a:xfrm>
            <a:off x="655320" y="2574925"/>
            <a:ext cx="5120005" cy="34620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Praćenje vojske</a:t>
            </a:r>
            <a:r>
              <a:rPr lang="hr-hr" sz="1800" cap="none"/>
              <a:t>/pokreti manjih  većih snaga/</a:t>
            </a:r>
            <a:endParaRPr lang="en-us" sz="1800" cap="none"/>
          </a:p>
          <a:p>
            <a:pPr>
              <a:defRPr lang="sr-Latn-cs"/>
            </a:pPr>
            <a:r>
              <a:rPr lang="en-us" sz="1800" cap="none"/>
              <a:t>Osmatranje vojarni</a:t>
            </a:r>
          </a:p>
          <a:p>
            <a:pPr>
              <a:defRPr lang="sr-Latn-cs"/>
            </a:pPr>
            <a:r>
              <a:rPr lang="en-us" sz="1800" cap="none"/>
              <a:t>Intenzivan obavještajni rad na cijeloj teritoriji PGŽ sa jedne i druge strane</a:t>
            </a:r>
          </a:p>
          <a:p>
            <a:pPr>
              <a:defRPr lang="sr-Latn-cs"/>
            </a:pPr>
            <a:r>
              <a:rPr lang="en-us" sz="1800" cap="none"/>
              <a:t>Rijeka – jak protuobavještajni centar JNA /KOG/</a:t>
            </a:r>
          </a:p>
        </p:txBody>
      </p:sp>
      <p:sp>
        <p:nvSpPr>
          <p:cNvPr id="4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D56-18C2-25AB-8CC8-EEFE13867ABB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5D1-9FC2-2583-8CC8-69D63B867A3C}" type="slidenum">
              <a:rPr lang="hr-hr" cap="none"/>
              <a:t>51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gjvg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EkAACYAQAAF0kAAGIm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995035" y="259080"/>
            <a:ext cx="5886450" cy="598043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QIAAGQCAACKHAAAtAwAABAAAAAmAAAACAAAAD0gAAAAAAAA"/>
              </a:ext>
            </a:extLst>
          </p:cNvSpPr>
          <p:nvPr>
            <p:ph type="title"/>
          </p:nvPr>
        </p:nvSpPr>
        <p:spPr>
          <a:xfrm>
            <a:off x="379095" y="388620"/>
            <a:ext cx="4260215" cy="16764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cap="none"/>
              <a:t>VRIJEME POVRATKA VOJSKE IZ SLOVENIJE</a:t>
            </a:r>
            <a:endParaRPr lang="en-us" cap="none"/>
          </a:p>
        </p:txBody>
      </p:sp>
      <p:sp>
        <p:nvSpPr>
          <p:cNvPr id="3" name="Content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LQMAAB0GgAASSYAABAAAAAmAAAACAAAAD0gAAAAAAAA"/>
              </a:ext>
            </a:extLst>
          </p:cNvSpPr>
          <p:nvPr>
            <p:ph type="body" idx="1"/>
          </p:nvPr>
        </p:nvSpPr>
        <p:spPr>
          <a:xfrm>
            <a:off x="648970" y="2065020"/>
            <a:ext cx="3651250" cy="415861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en-us" sz="2000" cap="none"/>
              <a:t>Povratak vojske iz Slovenije: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2000" cap="none"/>
              <a:t>Trebao je biti spriječen na pravcu Matulji-Klana, uz istodobno blokiranje vojarni na Trsatu i Katarini. </a:t>
            </a:r>
            <a:endParaRPr lang="hr-hr" sz="20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2000" b="1" cap="none"/>
              <a:t>Sredinom kolovoza general Čad se a svojim korpusom vratio u Rijeku bez problema</a:t>
            </a:r>
            <a:r>
              <a:rPr lang="en-us" sz="2000" cap="none"/>
              <a:t>.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2000" cap="none"/>
              <a:t>Inžinjerci napravili kompletan plan zaprečavanju ježevima i betonskim blokovima ali je </a:t>
            </a:r>
            <a:r>
              <a:rPr lang="en-us" sz="2000" b="1" cap="none"/>
              <a:t>naredba o tome povučena.</a:t>
            </a:r>
          </a:p>
        </p:txBody>
      </p:sp>
      <p:pic>
        <p:nvPicPr>
          <p:cNvPr id="4" name="Rezervirano mjesto sadržaja 10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BgUAAAAAAABjAw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ocAAAAAAAAAEsAADAqAAAQAAAAJgAAAAgAAAABgQAAAODBAQ=="/>
              </a:ext>
            </a:extLst>
          </p:cNvPicPr>
          <p:nvPr>
            <p:ph type="pic" idx="2"/>
          </p:nvPr>
        </p:nvPicPr>
        <p:blipFill>
          <a:blip r:embed="rId3"/>
          <a:srcRect l="12860" r="8670"/>
          <a:stretch>
            <a:fillRect/>
          </a:stretch>
        </p:blipFill>
        <p:spPr>
          <a:xfrm>
            <a:off x="4639310" y="0"/>
            <a:ext cx="7552690" cy="6858000"/>
          </a:xfrm>
          <a:prstGeom prst="rect">
            <a:avLst/>
          </a:prstGeom>
          <a:effectLst/>
        </p:spPr>
      </p:pic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BonAAB0GgAAWSkAABAAAAAmAAAACAAAAD0gAAAAAAAA"/>
              </a:ext>
            </a:extLst>
          </p:cNvSpPr>
          <p:nvPr>
            <p:ph type="ftr" sz="quarter" idx="11"/>
          </p:nvPr>
        </p:nvSpPr>
        <p:spPr>
          <a:xfrm>
            <a:off x="648970" y="6356350"/>
            <a:ext cx="365125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28C-C2C2-25A4-8CC8-34F11C867A61}" type="datetime1">
              <a:t>15.12.2022.</a:t>
            </a:fld>
            <a:endParaRPr lang="hr-hr" cap="none"/>
          </a:p>
        </p:txBody>
      </p:sp>
      <p:sp>
        <p:nvSpPr>
          <p:cNvPr id="7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032-7CC2-25D6-8CC8-8A836E867ADF}" type="slidenum">
              <a:rPr lang="hr-hr" cap="none"/>
              <a:t>52</a:t>
            </a:fld>
            <a:endParaRPr lang="hr-hr" cap="none"/>
          </a:p>
        </p:txBody>
      </p:sp>
      <p:sp>
        <p:nvSpPr>
          <p:cNvPr id="8" name="Pravokutnik: zaobljeni kutovi 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Uh4AAMAeAABpMQAAGicAABAAAAAmAAAACAAAAP//////////"/>
              </a:ext>
            </a:extLst>
          </p:cNvSpPr>
          <p:nvPr/>
        </p:nvSpPr>
        <p:spPr>
          <a:xfrm>
            <a:off x="4928870" y="4998720"/>
            <a:ext cx="3103245" cy="135763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„PETROLEJSKA CESTA”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cap="none"/>
              <a:t>srpanj-kolovoz 1991.godine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4100" cap="none"/>
              <a:t>FORMIRANJE KRIZNOG ŠTABA OPĆINE RIJEKA</a:t>
            </a:r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IyUAABAAAAAmAAAACAAAAD0gAAAAAAAA"/>
              </a:ext>
            </a:extLst>
          </p:cNvSpPr>
          <p:nvPr>
            <p:ph type="body" idx="1"/>
          </p:nvPr>
        </p:nvSpPr>
        <p:spPr>
          <a:xfrm>
            <a:off x="655320" y="2574925"/>
            <a:ext cx="5120005" cy="34620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Krizni štab Općine Rijeka formiran 7.rujna 1991.godine:</a:t>
            </a:r>
          </a:p>
          <a:p>
            <a:pPr lvl="2">
              <a:defRPr lang="sr-Latn-cs"/>
            </a:pPr>
            <a:r>
              <a:rPr lang="en-us" sz="1800" cap="none"/>
              <a:t>Gradonačelnik</a:t>
            </a:r>
          </a:p>
          <a:p>
            <a:pPr lvl="2">
              <a:defRPr lang="sr-Latn-cs"/>
            </a:pPr>
            <a:r>
              <a:rPr lang="en-us" sz="1800" cap="none"/>
              <a:t>SNO</a:t>
            </a:r>
          </a:p>
          <a:p>
            <a:pPr lvl="2">
              <a:defRPr lang="sr-Latn-cs"/>
            </a:pPr>
            <a:r>
              <a:rPr lang="en-us" sz="1800" cap="none"/>
              <a:t>Privreda i poduzetništvo</a:t>
            </a:r>
          </a:p>
          <a:p>
            <a:pPr lvl="2">
              <a:defRPr lang="sr-Latn-cs"/>
            </a:pPr>
            <a:r>
              <a:rPr lang="en-us" sz="1800" cap="none"/>
              <a:t>Policijska Uprava</a:t>
            </a:r>
          </a:p>
          <a:p>
            <a:pPr lvl="2">
              <a:defRPr lang="sr-Latn-cs"/>
            </a:pPr>
            <a:r>
              <a:rPr lang="en-us" sz="1800" cap="none"/>
              <a:t>Štab saniteta</a:t>
            </a:r>
          </a:p>
          <a:p>
            <a:pPr lvl="2">
              <a:defRPr lang="sr-Latn-cs"/>
            </a:pPr>
            <a:r>
              <a:rPr lang="en-us" sz="1800" cap="none"/>
              <a:t>Zapovjednik štaba TO</a:t>
            </a:r>
          </a:p>
          <a:p>
            <a:pPr lvl="2">
              <a:defRPr lang="sr-Latn-cs"/>
            </a:pPr>
            <a:r>
              <a:rPr lang="en-us" sz="1800" cap="none"/>
              <a:t>Zapovjednik Operativne zone Rijeka</a:t>
            </a:r>
          </a:p>
          <a:p>
            <a:pPr lvl="2">
              <a:defRPr lang="sr-Latn-cs"/>
            </a:pPr>
            <a:r>
              <a:rPr lang="en-us" sz="1800" cap="none"/>
              <a:t>Zapovjednik 111.br HV</a:t>
            </a:r>
          </a:p>
          <a:p>
            <a:pPr lvl="2">
              <a:defRPr lang="sr-Latn-cs"/>
            </a:pPr>
            <a:r>
              <a:rPr lang="en-us" sz="1800" cap="none"/>
              <a:t>Štab Narodne zaštite</a:t>
            </a:r>
          </a:p>
        </p:txBody>
      </p:sp>
      <p:sp>
        <p:nvSpPr>
          <p:cNvPr id="4" name="Rezervirano mjesto sadržaj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iQAAAAAAAAASwAAMCoAABAAAAAmAAAACAAAAAEBAAAAAAAA"/>
              </a:ext>
            </a:extLst>
          </p:cNvSpPr>
          <p:nvPr>
            <p:ph type="body" idx="2"/>
          </p:nvPr>
        </p:nvSpPr>
        <p:spPr>
          <a:xfrm>
            <a:off x="5878830" y="0"/>
            <a:ext cx="6313170" cy="6858000"/>
          </a:xfrm>
          <a:custGeom>
            <a:avLst/>
            <a:gdLst/>
            <a:ahLst/>
            <a:cxnLst/>
            <a:rect l="0" t="0" r="6313170" b="6858000"/>
            <a:pathLst>
              <a:path w="6313170" h="6858000">
                <a:moveTo>
                  <a:pt x="65565" y="0"/>
                </a:moveTo>
                <a:lnTo>
                  <a:pt x="6313170" y="0"/>
                </a:lnTo>
                <a:lnTo>
                  <a:pt x="6313170" y="6858000"/>
                </a:lnTo>
                <a:lnTo>
                  <a:pt x="3293956" y="6858000"/>
                </a:lnTo>
                <a:lnTo>
                  <a:pt x="3235867" y="6823064"/>
                </a:lnTo>
                <a:cubicBezTo>
                  <a:pt x="1291244" y="5592805"/>
                  <a:pt x="0" y="3423097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  <p:txBody>
          <a:bodyPr/>
          <a:lstStyle/>
          <a:p>
            <a:pPr>
              <a:defRPr lang="sr-Latn-cs"/>
            </a:pPr>
            <a:endParaRPr/>
          </a:p>
        </p:txBody>
      </p:sp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01F-51C2-25E6-8CC8-A7B35E867AF2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B71-3FC2-259D-8CC8-C9C825867A9C}" type="slidenum">
              <a:rPr lang="hr-hr" cap="none"/>
              <a:t>53</a:t>
            </a:fld>
            <a:endParaRPr lang="hr-hr" cap="none"/>
          </a:p>
        </p:txBody>
      </p:sp>
      <p:pic>
        <p:nvPicPr>
          <p:cNvPr id="8" name="Picture 2" descr="Slikovni rezultat za JOSIP KUKULJAN MUP RIJEK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AAAAAAAAAAA7EgAAAAAAAAAAAABkAAAAZAAAAAAAAAAjAAAABAAAAGQAAAAXAAAAFAAAAAAAAAAAAAAA/38AAP9/AAAAAAAACQAAAAQAAAAAAAAA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Bs8AACyFwAABUcAAEklAAAQAAAAJgAAAAgAAAD//////////w=="/>
              </a:ext>
            </a:extLst>
          </p:cNvPicPr>
          <p:nvPr/>
        </p:nvPicPr>
        <p:blipFill>
          <a:blip r:embed="rId2"/>
          <a:srcRect r="46670"/>
          <a:stretch>
            <a:fillRect/>
          </a:stretch>
        </p:blipFill>
        <p:spPr>
          <a:xfrm>
            <a:off x="9770745" y="3851910"/>
            <a:ext cx="1774190" cy="2209165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7AkAAJIBAADtEAAAwhMAAAAAAABkAAAAZAAAAAAAAAAjAAAABAAAAGQAAAAXAAAAFAAAAAAAAAAAAAAA/38AAP9/AAAAAAAACQAAAAQAAAAfMvrz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PEqAACoCgAAezUAALYWAAAQAAAAJgAAAAgAAAD//////////w=="/>
              </a:ext>
            </a:extLst>
          </p:cNvPicPr>
          <p:nvPr/>
        </p:nvPicPr>
        <p:blipFill>
          <a:blip r:embed="rId3"/>
          <a:srcRect l="25400" t="4020" r="43330" b="50580"/>
          <a:stretch>
            <a:fillRect/>
          </a:stretch>
        </p:blipFill>
        <p:spPr>
          <a:xfrm>
            <a:off x="6980555" y="1732280"/>
            <a:ext cx="1713230" cy="1959610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BAAAAAAAAAP///wCMAAAAAQAAACMAAAAjAAAAIwAAAB4AAAAAAAAAZAAAAGQAAAAAAAAAZAAAAGQAAAAVAAAAYAAAAAEAAAAAAAAAAAAAAAAAAAAAAAAAAAAAAAAAAAD///9/AAAAAAAAAAABAAAA7u7uAAAAAABkAAAAAAAAABQAAAAAAAAAAAAAACYAAAAAAAAASAAAAAAAAAAmAAAAZAAAABYAAABMAAAAAQAAAAAAAAAAAAAAAAAAAAEAAAAAAAAAPAAAAAAAAAAcAAAAZAAAAGQAAAAAAAAAy8vLADwAAAAAAAAAHAAAAGQAAABkAAAAAAAAAAcAAAA4AAAAAAAAAAAAAAAAAAAA////AAAAAAAAAAAAhBIAAP0EAACqDwAAvxgAAAAAAABkAAAAZAAAAAAAAAAjAAAABAAAAGQAAAAXAAAAFAAAAAAAAAAAAAAA/38AAP9/AAAAAAAACQAAAAQAAABpSS5iHgAAAGgAAAAAAAAAAAAAAAAAAAAAAAAAAAAAABAnAAAQJwAAAAAAAAAAAAAAAAAAAAAAAAAAAAAAAAAAAAAAAAAAAABXAAAAAAAAAMDA/wAAAAAAAAAAAAAAAAAAAAAAZAAAAAAAAAB/f38ACgAAACIAAAAYAAAAAgAAACgAAAAeAAAAAAAAAAAAAAAAAAAAJAAAACQAAAAAAAAABwAAAAAAAAAAAAAAAQAAAP///wAAAAAAAAAAAH9/fwAlAAAAWAAAAAEAAAAAAAAAAAAAAAAAAAAAAAAAAAAAAAAAAAAAAAAAAAAAAAAAAAAAAAAAEgAAAAAAAACghgEAAAAAAAAAAAAAAAAAGAAAAAEAAAAAAAAAAAAAAADdbQAfAAAAVAAAAO7u7gD///8BAAAAAAAAAAAAAAAAAAAAAAAAAAAAAAAAAAAAAAAAAAD///8A7u7uAAAAAADLy8sAwMD/AH9/fwAAAAAAAAAAAAAAAAD///8AAAAAACEAAAAYAAAAFAAAALw2AAC2CAAAlkEAAPwWAAAQAAAAJgAAAAgAAAD//////////w=="/>
              </a:ext>
            </a:extLst>
          </p:cNvPicPr>
          <p:nvPr/>
        </p:nvPicPr>
        <p:blipFill>
          <a:blip r:embed="rId4"/>
          <a:srcRect l="47400" t="12770" r="40100" b="63350"/>
          <a:stretch>
            <a:fillRect/>
          </a:stretch>
        </p:blipFill>
        <p:spPr>
          <a:xfrm>
            <a:off x="8897620" y="1416050"/>
            <a:ext cx="1764030" cy="2320290"/>
          </a:xfrm>
          <a:prstGeom prst="rect">
            <a:avLst/>
          </a:prstGeom>
          <a:solidFill>
            <a:srgbClr val="EEEEEE"/>
          </a:solidFill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55245" dist="17780" dir="5400000" algn="tl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///wh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Gvk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D///8Bf39/AOfm5gPMzMwAwMD/AH9/fwAAAAAAAAAAAAAAAAD///8AAAAAACEAAAAYAAAAFAAAADchAACTFwAAHDsAALQl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5399405" y="3832225"/>
            <a:ext cx="4209415" cy="2296795"/>
          </a:xfrm>
          <a:prstGeom prst="rect">
            <a:avLst/>
          </a:prstGeom>
          <a:noFill/>
          <a:ln w="635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14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CwAAAAAAAAAAAAAAAAAAABkAAAAZAAAAAAAAAAjAAAABAAAAGQAAAAXAAAAFAAAAAAAAAAAAAAA/38AAP9/AAAAAAAACQAAAAQAAAAnMjrx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UAAAABAAAAAAAAAAAAAAAAAAAAAAAAAAAAAAAAAAAAAAAAAAD///8Cf39/AERUagPMzMwAwMD/AH9/fwAAAAAAAAAAAAAAAAD///8AAAAAACEAAAAYAAAAFAAAAAAA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t="4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IxgVAP///wgAAAAAAAAAAAAAAAAAAAAAAAAAAAAAAAAAAAAAeAAAAAEAAABAAAAAAAAAAAAAAABaAAAAAAAAAAAAAAAAAAAAAAAAAAAAAAAAAAAAAAAAAAAAAAAAAAAAAAAAAAAAAAAAAAAAAAAAAAAAAAAAAAAAAAAAAAAAAAAAAAAAFAAAADwAAAABAAAAAAAAACMYFQATAQAAAgAAADIAAAAU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IxgVAAAAAAEAAAAAAAAAAAAAAAAAAAAAAAAAAAAAAAAAAAAAAAAAACMYFQB/f38ARFRqA8zMzADAwP8Af39/AAAAAAAAAAAAAAAAAAAAAAAAAAAAIQAAABgAAAAUAAAA8AMAAPADAADeFAAAmxQAABAAAAAmAAAACAAAAD0hAAD/HyAA"/>
              </a:ext>
            </a:extLst>
          </p:cNvSpPr>
          <p:nvPr>
            <p:ph type="title"/>
          </p:nvPr>
        </p:nvSpPr>
        <p:spPr>
          <a:xfrm>
            <a:off x="640080" y="640080"/>
            <a:ext cx="2752090" cy="2709545"/>
          </a:xfrm>
          <a:prstGeom prst="ellipse">
            <a:avLst/>
          </a:prstGeom>
          <a:solidFill>
            <a:srgbClr val="231815"/>
          </a:solidFill>
          <a:ln w="174625" cap="flat" cmpd="thinThick" algn="ctr">
            <a:solidFill>
              <a:srgbClr val="231815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2400" cap="none">
                <a:solidFill>
                  <a:srgbClr val="FFFFFF"/>
                </a:solidFill>
              </a:rPr>
              <a:t>Prve riječke postrojbe u Domovinskom ratu</a:t>
            </a:r>
          </a:p>
        </p:txBody>
      </p:sp>
      <p:sp>
        <p:nvSpPr>
          <p:cNvPr id="4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KAUAABonAAAIFgAAWSkAABAAAAAmAAAACAAAADwgAAAAAAAA"/>
              </a:ext>
            </a:extLst>
          </p:cNvSpPr>
          <p:nvPr>
            <p:ph type="dt" sz="half" idx="10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defTabSz="457200">
              <a:tabLst/>
              <a:defRPr lang="sr-Latn-cs"/>
            </a:pPr>
            <a:fld id="{2F706E9C-D2C2-2598-8CC8-24CD20867A71}" type="datetime1">
              <a:rPr lang="sr-Latn-cs" cap="none">
                <a:solidFill>
                  <a:srgbClr val="FFFFFF"/>
                </a:solidFill>
              </a:rPr>
              <a:t>15.12.2022.</a:t>
            </a:fld>
            <a:endParaRPr lang="en-us" cap="none">
              <a:solidFill>
                <a:srgbClr val="FFFFFF"/>
              </a:solidFill>
            </a:endParaRPr>
          </a:p>
        </p:txBody>
      </p:sp>
      <p:sp>
        <p:nvSpPr>
          <p:cNvPr id="5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2BgAABonAAAoMgAAWSkAABAAAAAmAAAACAAAADwg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defTabSz="457200">
              <a:tabLst/>
              <a:defRPr lang="sr-Latn-cs"/>
            </a:pPr>
            <a:r>
              <a:rPr lang="en-us" cap="none">
                <a:solidFill>
                  <a:srgbClr val="FFFFFF"/>
                </a:solidFill>
              </a:rPr>
              <a:t>DOMOVINSKI RAT - Stanislav Linić brg HV u mirovini</a:t>
            </a:r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+DQAABonAADYRQAAWSkAABAAAAAmAAAACAAAADwgAAAAAAAA"/>
              </a:ext>
            </a:extLst>
          </p:cNvSpPr>
          <p:nvPr>
            <p:ph type="sldNum" sz="quarter" idx="12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defTabSz="457200">
              <a:spcAft>
                <a:spcPts val="600"/>
              </a:spcAft>
              <a:tabLst/>
              <a:defRPr lang="sr-Latn-cs"/>
            </a:pPr>
            <a:fld id="{2F704EE5-ABC2-25B8-8CC8-5DED00867A08}" type="slidenum">
              <a:rPr lang="en-us" cap="none">
                <a:solidFill>
                  <a:srgbClr val="FFFFFF"/>
                </a:solidFill>
              </a:rPr>
              <a:t>54</a:t>
            </a:fld>
            <a:endParaRPr lang="en-us" cap="none">
              <a:solidFill>
                <a:srgbClr val="FFFFFF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N8DAACIIwAALw4AABAAAAAmAAAACAAAAD0gAAAAAAAA"/>
              </a:ext>
            </a:extLst>
          </p:cNvSpPr>
          <p:nvPr>
            <p:ph type="title"/>
          </p:nvPr>
        </p:nvSpPr>
        <p:spPr>
          <a:xfrm>
            <a:off x="648970" y="629285"/>
            <a:ext cx="5126990" cy="16764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SJP PU</a:t>
            </a:r>
            <a:r>
              <a:rPr lang="hr-hr" cap="none"/>
              <a:t> </a:t>
            </a:r>
            <a:r>
              <a:rPr lang="en-us" cap="none"/>
              <a:t>Rijeka “Ajkule”</a:t>
            </a:r>
          </a:p>
        </p:txBody>
      </p:sp>
      <p:sp>
        <p:nvSpPr>
          <p:cNvPr id="3" name="Content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AILAACIIwAASSYAABAAAAAmAAAACAAAAD0gAAAAAAAA"/>
              </a:ext>
            </a:extLst>
          </p:cNvSpPr>
          <p:nvPr>
            <p:ph type="body" idx="2"/>
          </p:nvPr>
        </p:nvSpPr>
        <p:spPr>
          <a:xfrm>
            <a:off x="648970" y="1789430"/>
            <a:ext cx="5126990" cy="443420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400" cap="none"/>
              <a:t>SJP Rijeka Ajkula osnovana je krajem ožujka 1991. godine, a prvo postrojavanje bilo je 8. travnja 1991. godine. </a:t>
            </a:r>
          </a:p>
          <a:p>
            <a:pPr>
              <a:defRPr lang="sr-Latn-cs"/>
            </a:pPr>
            <a:r>
              <a:rPr lang="en-us" sz="1400" cap="none"/>
              <a:t>Bila je to i ostala jedna od najelitnijih postrojbi hrvatske policije, koja je u vrijeme Domovinskog rata dala izniman doprinos u stvaranju slobodne domovine Hrvatske:</a:t>
            </a:r>
          </a:p>
          <a:p>
            <a:pPr lvl="1">
              <a:defRPr lang="sr-Latn-cs"/>
            </a:pPr>
            <a:r>
              <a:rPr lang="en-us" sz="1400" cap="none"/>
              <a:t>Gospić</a:t>
            </a:r>
          </a:p>
          <a:p>
            <a:pPr lvl="1">
              <a:defRPr lang="sr-Latn-cs"/>
            </a:pPr>
            <a:r>
              <a:rPr lang="en-us" sz="1400" cap="none"/>
              <a:t>Topusko</a:t>
            </a:r>
          </a:p>
          <a:p>
            <a:pPr lvl="1">
              <a:defRPr lang="sr-Latn-cs"/>
            </a:pPr>
            <a:r>
              <a:rPr lang="en-us" sz="1400" cap="none"/>
              <a:t>Osijek</a:t>
            </a:r>
          </a:p>
          <a:p>
            <a:pPr lvl="1">
              <a:defRPr lang="sr-Latn-cs"/>
            </a:pPr>
            <a:r>
              <a:rPr lang="en-us" sz="1400" cap="none"/>
              <a:t>Dubrovnik</a:t>
            </a:r>
          </a:p>
          <a:p>
            <a:pPr lvl="1">
              <a:defRPr lang="sr-Latn-cs"/>
            </a:pPr>
            <a:r>
              <a:rPr lang="en-us" sz="1400" cap="none"/>
              <a:t>Medački džep</a:t>
            </a:r>
          </a:p>
          <a:p>
            <a:pPr lvl="1">
              <a:defRPr lang="sr-Latn-cs"/>
            </a:pPr>
            <a:r>
              <a:rPr lang="en-us" sz="1400" cap="none"/>
              <a:t>Bljesak</a:t>
            </a:r>
          </a:p>
          <a:p>
            <a:pPr lvl="1">
              <a:defRPr lang="sr-Latn-cs"/>
            </a:pPr>
            <a:r>
              <a:rPr lang="en-us" sz="1400" cap="none"/>
              <a:t>Oluja</a:t>
            </a:r>
          </a:p>
          <a:p>
            <a:pPr>
              <a:defRPr lang="sr-Latn-cs"/>
            </a:pPr>
            <a:r>
              <a:rPr lang="en-us" sz="1400" cap="none"/>
              <a:t>Specijalna jedinica Ajkule prva je organizirana postrojba s područja PGŽ-a koja se uključila u Domovinski rat, pod zapovjedništvom Marina Jakominića koji je poginuo 29. kolovoza 1992. godine. </a:t>
            </a:r>
          </a:p>
          <a:p>
            <a:pPr>
              <a:defRPr lang="sr-Latn-cs"/>
            </a:pPr>
            <a:r>
              <a:rPr lang="en-us" sz="1400" cap="none"/>
              <a:t>SJP Rijeka i danas doprinosi stvaranju opće sigurnosti sugrađana.</a:t>
            </a:r>
          </a:p>
          <a:p>
            <a:pPr>
              <a:defRPr lang="sr-Latn-cs"/>
            </a:pPr>
            <a:endParaRPr lang="en-us" sz="1400" cap="none"/>
          </a:p>
        </p:txBody>
      </p:sp>
      <p:sp>
        <p:nvSpPr>
          <p:cNvPr id="4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BonAACIIwAAWSkAABAAAAAmAAAACAAAAD0gAAAAAAAA"/>
              </a:ext>
            </a:extLst>
          </p:cNvSpPr>
          <p:nvPr>
            <p:ph type="ftr" sz="quarter" idx="11"/>
          </p:nvPr>
        </p:nvSpPr>
        <p:spPr>
          <a:xfrm>
            <a:off x="648970" y="6356350"/>
            <a:ext cx="512699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C9F-D1C2-25EA-8CC8-27BF52867A72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06C-22C2-25B6-8CC8-D4E30E867A81}" type="slidenum">
              <a:rPr lang="hr-hr" cap="none"/>
              <a:t>55</a:t>
            </a:fld>
            <a:endParaRPr lang="hr-hr" cap="none"/>
          </a:p>
        </p:txBody>
      </p:sp>
      <p:pic>
        <p:nvPicPr>
          <p:cNvPr id="7" name="Content Placeholder 9" descr="Presentation6.pn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O8Ky6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UmAABKBAAApEkAAIgn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241415" y="697230"/>
            <a:ext cx="5729605" cy="57289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8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EADAAAAAAAAAAAAAAAAAABkAAAAZAAAAAAAAAAjAAAABAAAAGQAAAAXAAAAFAAAAAAAAAAAAAAA/38AAP9/AAAAAAAACQAAAAQAAACfwxkAHgAAAGgAAAAAAAAAAAAAAAAAAAAAAAAAAAAAABAnAAAQJwAAAAAAAAAAAAAAAAAAAAAAAAAAAAAAAAAAAAAAAEgDAAAUAA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0lAAD3/v//8UsAACgXAAAQAAAAJgAAAAgAAAABgQAAAODBAQ=="/>
              </a:ext>
            </a:extLst>
          </p:cNvPicPr>
          <p:nvPr>
            <p:ph type="pic" idx="1"/>
          </p:nvPr>
        </p:nvPicPr>
        <p:blipFill>
          <a:blip r:embed="rId3"/>
          <a:srcRect t="8320"/>
          <a:stretch>
            <a:fillRect/>
          </a:stretch>
        </p:blipFill>
        <p:spPr>
          <a:xfrm>
            <a:off x="6083935" y="-168275"/>
            <a:ext cx="6261100" cy="3932555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" name="Slika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PYFAAAAAAAAVwcAAAAAAABkAAAAZAAAAAAAAAAjAAAABAAAAGQAAAAXAAAAFAAAAAAAAAAAAAAA/38AAP9/AAAAAAAACQAAAAQAAABvh5faHgAAAGgAAAAAAAAAAAAAAAAAAAAAAAAAAAAAABAnAAAQJwAAAAAAAAAAAAAAAAAAAAAAAAAAAAAAAAAAAAAAAEgDAAAUAA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YlAABNDwAA/ksAADspAAAQAAAAJgAAAAgAAAD//////////w=="/>
              </a:ext>
            </a:extLst>
          </p:cNvPicPr>
          <p:nvPr/>
        </p:nvPicPr>
        <p:blipFill>
          <a:blip r:embed="rId4"/>
          <a:srcRect t="15260" b="18790"/>
          <a:stretch>
            <a:fillRect/>
          </a:stretch>
        </p:blipFill>
        <p:spPr>
          <a:xfrm>
            <a:off x="6089650" y="2487295"/>
            <a:ext cx="6263640" cy="4215130"/>
          </a:xfrm>
          <a:prstGeom prst="rect">
            <a:avLst/>
          </a:prstGeom>
          <a:noFill/>
          <a:ln>
            <a:noFill/>
          </a:ln>
          <a:effectLst>
            <a:softEdge rad="533400"/>
          </a:effectLst>
        </p:spPr>
      </p:pic>
      <p:pic>
        <p:nvPicPr>
          <p:cNvPr id="4" name="Picture 1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4PsPt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Title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OkEAACAIgAA+wwAABAAAAAmAAAACAAAAD0gAAAAAAAA"/>
              </a:ext>
            </a:extLst>
          </p:cNvSpPr>
          <p:nvPr>
            <p:ph type="title"/>
          </p:nvPr>
        </p:nvSpPr>
        <p:spPr>
          <a:xfrm>
            <a:off x="805180" y="798195"/>
            <a:ext cx="4803140" cy="1311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3400" cap="none">
                <a:solidFill>
                  <a:srgbClr val="000000"/>
                </a:solidFill>
              </a:rPr>
              <a:t>111. brigada Zbora narodne garde-”Zmajevi”</a:t>
            </a:r>
          </a:p>
        </p:txBody>
      </p:sp>
      <p:sp>
        <p:nvSpPr>
          <p:cNvPr id="6" name="Content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PoNAACAIgAASSUAABAAAAAmAAAACAAAAL0gAAAAAAAA"/>
              </a:ext>
            </a:extLst>
          </p:cNvSpPr>
          <p:nvPr>
            <p:ph type="body" idx="2"/>
          </p:nvPr>
        </p:nvSpPr>
        <p:spPr>
          <a:xfrm>
            <a:off x="805180" y="2272030"/>
            <a:ext cx="4803140" cy="37890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Službeni datum  2. srpnja 1991. dok je još bjesnio »desetodnevni rat« u Sloveniji, službeni je dan formiranja 111. brigade, 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jedan vod krčkog bataljuna 111. brigade Zbora narodne garde RH Rijeka zauzeo položaje na osiguranju aerodroma na Krku.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Prva riječka brigada koja je otišla u rat, praktično u napad, više od 100 km od svojih kuća a istovremeno provoditi i blokadu vojarni u Gradu Rijeci.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Ukupno u brigadi svoje sudjelovanje u Domovinskom ratu ostvarila su 12.462 branitelja, najvećim dijelom iz grada Rijeke i Primorsko-goranske županije te su osposobljena 9.834 ročna vojnika.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Tijekom Domovinskog rata svoje živote za obranu, čast i budućnost Domovine položila su </a:t>
            </a:r>
            <a:r>
              <a:rPr lang="hr-hr" sz="1400" cap="none">
                <a:solidFill>
                  <a:srgbClr val="000000"/>
                </a:solidFill>
              </a:rPr>
              <a:t>53</a:t>
            </a:r>
            <a:r>
              <a:rPr lang="en-us" sz="1400" cap="none">
                <a:solidFill>
                  <a:srgbClr val="000000"/>
                </a:solidFill>
              </a:rPr>
              <a:t> pripadnika 111. pješačke brigade. </a:t>
            </a:r>
          </a:p>
        </p:txBody>
      </p:sp>
      <p:sp>
        <p:nvSpPr>
          <p:cNvPr id="7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8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BEA-A4C2-258D-8CC8-52D835867A07}" type="datetime1">
              <a:t>15.12.2022.</a:t>
            </a:fld>
            <a:endParaRPr lang="hr-hr" cap="none"/>
          </a:p>
        </p:txBody>
      </p:sp>
      <p:sp>
        <p:nvSpPr>
          <p:cNvPr id="9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145-0BC2-25D7-8CC8-FD826F867AA8}" type="slidenum">
              <a:rPr lang="hr-hr" cap="none"/>
              <a:t>56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N8DAAAQRwAAyAsAABAAAAAmAAAACAAAAL0gAAAAAAAA"/>
              </a:ext>
            </a:extLst>
          </p:cNvSpPr>
          <p:nvPr>
            <p:ph type="title"/>
          </p:nvPr>
        </p:nvSpPr>
        <p:spPr>
          <a:xfrm>
            <a:off x="4965700" y="629285"/>
            <a:ext cx="6586220" cy="1285875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cap="none"/>
              <a:t>OSNIVANJE PROFESIONALNE POSTROJBE U RIJECI</a:t>
            </a:r>
            <a:endParaRPr lang="en-us" cap="none"/>
          </a:p>
        </p:txBody>
      </p:sp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AAPAAAQRwAASSYAABAAAAAmAAAACAAAAD0gAAAAAAAA"/>
              </a:ext>
            </a:extLst>
          </p:cNvSpPr>
          <p:nvPr>
            <p:ph type="body" idx="1"/>
          </p:nvPr>
        </p:nvSpPr>
        <p:spPr>
          <a:xfrm>
            <a:off x="4965700" y="2438400"/>
            <a:ext cx="6586220" cy="37852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Zapovjedništvo 111. brigade požurilo je s osnivanjem profesionalne postrojbe.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Dana 24. kolovoza 1991. iz Zagreba u riječki Centar za obavještavanje stiže pismena zapovijed: formirajte profesionalnu jedinicu! Potpisnik, dr. Franjo Tuđman.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Pripreme za profesionalnu postrojbu već su bile obavljene.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800" cap="none"/>
              <a:t>Krajem kolovoza i u rujnu u MUP su se javljali dragovoljci</a:t>
            </a:r>
            <a:endParaRPr lang="hr-hr" sz="18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800" cap="none"/>
              <a:t>Sigurnosne provjere, medicinski pregledi- zdravlje i mentalna čvrstoća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800" cap="none"/>
              <a:t>od 1200 prijavljenih dragovoljaca /320 mladića ulazi u A bataljun 111. brigade ZNG-a</a:t>
            </a:r>
            <a:r>
              <a:rPr lang="hr-hr" sz="1800" cap="none"/>
              <a:t> a većina ostalih ušla u sastav 111.brigade</a:t>
            </a:r>
            <a:endParaRPr lang="en-us" sz="18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800" cap="none"/>
              <a:t>Oslonac na vlastite snage, na domaće ljude i domaći kadar</a:t>
            </a:r>
          </a:p>
          <a:p>
            <a:pPr>
              <a:lnSpc>
                <a:spcPct val="80000"/>
              </a:lnSpc>
              <a:defRPr lang="sr-Latn-cs"/>
            </a:pPr>
            <a:endParaRPr lang="en-us" sz="1800" cap="none"/>
          </a:p>
        </p:txBody>
      </p:sp>
      <p:pic>
        <p:nvPicPr>
          <p:cNvPr id="4" name="Rezervirano mjesto sadržaja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ZwAAAAAAAAB1AwAAAAAAAAAAAABkAAAAZAAAAAAAAAAjAAAABAAAAGQAAAAXAAAAFAAAAAAAAAAAAAAA/38AAP9/AAAAAAAACQAAAAQAAAB0/Cmh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hBwAADAqAAAQAAAAJgAAAAgAAAABgQAAAODBAQ=="/>
              </a:ext>
            </a:extLst>
          </p:cNvPicPr>
          <p:nvPr>
            <p:ph type="pic" idx="2"/>
          </p:nvPr>
        </p:nvPicPr>
        <p:blipFill>
          <a:blip r:embed="rId2"/>
          <a:srcRect l="1030" r="8850"/>
          <a:stretch>
            <a:fillRect/>
          </a:stretch>
        </p:blipFill>
        <p:spPr>
          <a:xfrm>
            <a:off x="0" y="0"/>
            <a:ext cx="4635500" cy="6858000"/>
          </a:xfrm>
          <a:prstGeom prst="rect">
            <a:avLst/>
          </a:prstGeom>
          <a:effectLst/>
        </p:spPr>
      </p:pic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jB4AABonAAACOAAAWSkAABAAAAAmAAAACAAAAD0gAAAAAAAA"/>
              </a:ext>
            </a:extLst>
          </p:cNvSpPr>
          <p:nvPr>
            <p:ph type="ftr" sz="quarter" idx="11"/>
          </p:nvPr>
        </p:nvSpPr>
        <p:spPr>
          <a:xfrm>
            <a:off x="4965700" y="6356350"/>
            <a:ext cx="413893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F7C-32C2-25B9-8CC8-C4EC01867A91}" type="datetime1">
              <a:t>15.12.2022.</a:t>
            </a:fld>
            <a:endParaRPr lang="hr-hr" cap="none"/>
          </a:p>
        </p:txBody>
      </p:sp>
      <p:sp>
        <p:nvSpPr>
          <p:cNvPr id="7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549-07C2-25A3-8CC8-F1F61B867AA4}" type="slidenum">
              <a:rPr lang="hr-hr" cap="none"/>
              <a:t>57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OkEAACAIgAA+wwAABAAAAAmAAAACAAAAD0gAAAAAAAA"/>
              </a:ext>
            </a:extLst>
          </p:cNvSpPr>
          <p:nvPr>
            <p:ph type="title"/>
          </p:nvPr>
        </p:nvSpPr>
        <p:spPr>
          <a:xfrm>
            <a:off x="805180" y="798195"/>
            <a:ext cx="4803140" cy="1311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>
                <a:solidFill>
                  <a:srgbClr val="000000"/>
                </a:solidFill>
              </a:rPr>
              <a:t>128. brigada HV »Sveti Vid«</a:t>
            </a:r>
          </a:p>
        </p:txBody>
      </p:sp>
      <p:pic>
        <p:nvPicPr>
          <p:cNvPr id="3" name="Rezervirano mjesto sadržaja 8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RAgAAAAAAAAJBwAAAAAAAAAAAABkAAAAZAAAAAAAAAAjAAAABAAAAGQAAAAXAAAAFAAAAAAAAAAAAAAA/38AAP9/AAAAAAAACQAAAAQAAABdSW6h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jAAAAAAAAAEsAADAqAAAQAAAAJgAAAAgAAAABgQAAAAAAAA=="/>
              </a:ext>
            </a:extLst>
          </p:cNvPicPr>
          <p:nvPr>
            <p:ph type="pic" idx="1"/>
          </p:nvPr>
        </p:nvPicPr>
        <p:blipFill>
          <a:blip r:embed="rId3"/>
          <a:srcRect l="21160" r="18010"/>
          <a:stretch>
            <a:fillRect/>
          </a:stretch>
        </p:blipFill>
        <p:spPr>
          <a:xfrm>
            <a:off x="5797550" y="0"/>
            <a:ext cx="6394450" cy="6858000"/>
          </a:xfrm>
          <a:prstGeom prst="rect">
            <a:avLst/>
          </a:prstGeom>
        </p:spPr>
      </p:pic>
      <p:sp>
        <p:nvSpPr>
          <p:cNvPr id="4" name="Content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5g7R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PoNAADoIQAASSUAABAAAAAmAAAACAAAAL0gAAAAAAAA"/>
              </a:ext>
            </a:extLst>
          </p:cNvSpPr>
          <p:nvPr>
            <p:ph type="body" idx="2"/>
          </p:nvPr>
        </p:nvSpPr>
        <p:spPr>
          <a:xfrm>
            <a:off x="805180" y="2272030"/>
            <a:ext cx="4706620" cy="37890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Povijest 128. brigade usko je vezana s ustrojem Teritorijalne obrane na području grada Rijeke. 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Brigada koja će nositi ime 128. prvi put se postrojila u Omladinskom naselju »Lovorka Kukanić« na Rujevici. U periodu od 4. do 8. rujna 1991. godine izvršeno je smotriranje svih jedinica, a pozivu za postrojavanje brigade TO se odazvalo 87,80 posto vojnika, tj. njih oko 6.700.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Brigada TO (kasnije nazvana 128. brigadom) u samom</a:t>
            </a:r>
            <a:r>
              <a:rPr lang="hr-hr" sz="1400" cap="none">
                <a:solidFill>
                  <a:srgbClr val="000000"/>
                </a:solidFill>
              </a:rPr>
              <a:t> </a:t>
            </a:r>
            <a:r>
              <a:rPr lang="en-us" sz="1400" cap="none">
                <a:solidFill>
                  <a:srgbClr val="000000"/>
                </a:solidFill>
              </a:rPr>
              <a:t>početku imala je 4.600 ljudi.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128. brigada, utemeljena je 22. listopada 1991. godine .</a:t>
            </a:r>
          </a:p>
          <a:p>
            <a:pPr>
              <a:defRPr lang="sr-Latn-cs"/>
            </a:pPr>
            <a:r>
              <a:rPr lang="en-us" sz="1400" cap="none">
                <a:solidFill>
                  <a:srgbClr val="000000"/>
                </a:solidFill>
              </a:rPr>
              <a:t>U sastavu brigade tijekom rata je sudjelovalo više od 7 i pol tisuća branitelja, uglavnom iz Rijeke i okolice, od kojih su 25 dali svoje živote za obranu Hrvatske, a 150 ih je ranjeno.</a:t>
            </a:r>
          </a:p>
        </p:txBody>
      </p:sp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pic>
        <p:nvPicPr>
          <p:cNvPr id="6" name="Slika 1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pvkq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B4mAAA2AQAA5S8AAPsM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196330" y="196850"/>
            <a:ext cx="1589405" cy="191325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CBB-F5C2-259A-8CC8-03CF22867A56}" type="datetime1">
              <a:t>15.12.2022.</a:t>
            </a:fld>
            <a:endParaRPr lang="hr-hr" cap="none"/>
          </a:p>
        </p:txBody>
      </p:sp>
      <p:sp>
        <p:nvSpPr>
          <p:cNvPr id="8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1EE-A0C2-2597-8CC8-56C22F867A03}" type="slidenum">
              <a:rPr lang="hr-hr" cap="none"/>
              <a:t>58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2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////C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DJVkQB/f38A5+bmA8zMzADAwP8Af39/AAAAAAAAAAAAAAAAAAAAAAAAAAAAIQAAABgAAAAUAAAAXgsAAPAhAACSEQAAIygAABAAAAAmAAAACAAAAP//////////"/>
              </a:ext>
            </a:extLst>
          </p:cNvSpPr>
          <p:nvPr/>
        </p:nvSpPr>
        <p:spPr>
          <a:xfrm>
            <a:off x="1847850" y="5516880"/>
            <a:ext cx="1008380" cy="1007745"/>
          </a:xfrm>
          <a:prstGeom prst="ellipse">
            <a:avLst/>
          </a:prstGeom>
          <a:solidFill>
            <a:schemeClr val="bg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600" b="1" cap="none"/>
              <a:t>Postrojbe Operativne zone/ZP Rijeka/ZP Gospić</a:t>
            </a:r>
          </a:p>
        </p:txBody>
      </p:sp>
      <p:sp>
        <p:nvSpPr>
          <p:cNvPr id="4" name="Content Placeholder 1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VAUAALIJAAA0JQAAdyQAABAAAAAmAAAACAAAAAEgAAAAAAAA"/>
              </a:ext>
            </a:extLst>
          </p:cNvSpPr>
          <p:nvPr>
            <p:ph type="body" idx="1"/>
          </p:nvPr>
        </p:nvSpPr>
        <p:spPr>
          <a:xfrm>
            <a:off x="866140" y="1576070"/>
            <a:ext cx="518160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1600" cap="none"/>
              <a:t>8. domobranska pukovnija (Rijeka)</a:t>
            </a:r>
          </a:p>
          <a:p>
            <a:pPr>
              <a:defRPr lang="sr-Latn-cs"/>
            </a:pPr>
            <a:r>
              <a:rPr lang="hr-hr" sz="1600" cap="none"/>
              <a:t>9.gardijska brigada /Gospić/</a:t>
            </a:r>
          </a:p>
          <a:p>
            <a:pPr>
              <a:defRPr lang="sr-Latn-cs"/>
            </a:pPr>
            <a:r>
              <a:rPr lang="hr-hr" sz="1600" cap="none"/>
              <a:t>9. divizijun Protuoklopni topničko-raketni (Rijeka)</a:t>
            </a:r>
          </a:p>
          <a:p>
            <a:pPr>
              <a:defRPr lang="sr-Latn-cs"/>
            </a:pPr>
            <a:r>
              <a:rPr lang="hr-hr" sz="1600" cap="none"/>
              <a:t>12. divizijun topnički (Rijeka)</a:t>
            </a:r>
          </a:p>
          <a:p>
            <a:pPr>
              <a:defRPr lang="sr-Latn-cs"/>
            </a:pPr>
            <a:r>
              <a:rPr lang="hr-hr" sz="1600" cap="none"/>
              <a:t>35. inžinjerijska bojna /Pula/</a:t>
            </a:r>
          </a:p>
          <a:p>
            <a:pPr>
              <a:defRPr lang="sr-Latn-cs"/>
            </a:pPr>
            <a:r>
              <a:rPr lang="hr-hr" sz="1600" cap="none"/>
              <a:t>71. bojna Vojne policije (Rijeka)</a:t>
            </a:r>
          </a:p>
          <a:p>
            <a:pPr>
              <a:defRPr lang="sr-Latn-cs"/>
            </a:pPr>
            <a:r>
              <a:rPr lang="hr-hr" sz="1600" cap="none"/>
              <a:t>203. brigada PZO (Rijeka)</a:t>
            </a:r>
          </a:p>
          <a:p>
            <a:pPr>
              <a:defRPr lang="sr-Latn-cs"/>
            </a:pPr>
            <a:r>
              <a:rPr lang="hr-hr" sz="1600" cap="none"/>
              <a:t>111. brigada HV (Rijeka)</a:t>
            </a:r>
          </a:p>
          <a:p>
            <a:pPr>
              <a:defRPr lang="sr-Latn-cs"/>
            </a:pPr>
            <a:r>
              <a:rPr lang="hr-hr" sz="1600" cap="none"/>
              <a:t>118. domobranska pukovnika /Gospić/</a:t>
            </a:r>
          </a:p>
          <a:p>
            <a:pPr>
              <a:defRPr lang="sr-Latn-cs"/>
            </a:pPr>
            <a:r>
              <a:rPr lang="hr-hr" sz="1600" cap="none"/>
              <a:t>128. brigada HV (Rijeka)</a:t>
            </a:r>
          </a:p>
          <a:p>
            <a:pPr>
              <a:defRPr lang="sr-Latn-cs"/>
            </a:pPr>
            <a:r>
              <a:rPr lang="hr-hr" sz="1600" cap="none"/>
              <a:t>134. brigada /Otočac/</a:t>
            </a:r>
          </a:p>
          <a:p>
            <a:pPr>
              <a:defRPr lang="sr-Latn-cs"/>
            </a:pPr>
            <a:endParaRPr lang="hr-hr" sz="1600" cap="none"/>
          </a:p>
          <a:p>
            <a:pPr>
              <a:defRPr lang="sr-Latn-cs"/>
            </a:pPr>
            <a:endParaRPr lang="hr-hr" sz="1600" cap="none"/>
          </a:p>
          <a:p>
            <a:pPr>
              <a:defRPr lang="sr-Latn-cs"/>
            </a:pPr>
            <a:endParaRPr lang="hr-hr" sz="1600" cap="none"/>
          </a:p>
          <a:p>
            <a:pPr>
              <a:defRPr lang="sr-Latn-cs"/>
            </a:pPr>
            <a:endParaRPr lang="hr-hr" sz="1600" cap="none"/>
          </a:p>
        </p:txBody>
      </p:sp>
      <p:sp>
        <p:nvSpPr>
          <p:cNvPr id="5" name="Rezervirano mjesto sadržaj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QSQAALIJAAAERgAAdyQAABAAAAAmAAAACAAAAAEgAAAAAAAA"/>
              </a:ext>
            </a:extLst>
          </p:cNvSpPr>
          <p:nvPr>
            <p:ph type="body" idx="2"/>
          </p:nvPr>
        </p:nvSpPr>
        <p:spPr>
          <a:xfrm>
            <a:off x="5893435" y="1576070"/>
            <a:ext cx="5488305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1600" cap="none"/>
              <a:t>138. Goranska brigada HV (Delnice)</a:t>
            </a:r>
          </a:p>
          <a:p>
            <a:pPr>
              <a:defRPr lang="sr-Latn-cs"/>
            </a:pPr>
            <a:r>
              <a:rPr lang="hr-hr" sz="1600" cap="none"/>
              <a:t>155. brigada HV (Crikvenica)</a:t>
            </a:r>
          </a:p>
          <a:p>
            <a:pPr>
              <a:defRPr lang="sr-Latn-cs"/>
            </a:pPr>
            <a:r>
              <a:rPr lang="hr-hr" sz="1600" cap="none"/>
              <a:t>305. baza logistička (Rijeka)</a:t>
            </a:r>
          </a:p>
          <a:p>
            <a:pPr>
              <a:defRPr lang="sr-Latn-cs"/>
            </a:pPr>
            <a:r>
              <a:rPr lang="hr-hr" sz="1600" cap="none"/>
              <a:t>Izvidnička satnija (Rijeka)</a:t>
            </a:r>
          </a:p>
          <a:p>
            <a:pPr>
              <a:defRPr lang="sr-Latn-cs"/>
            </a:pPr>
            <a:r>
              <a:rPr lang="hr-hr" sz="1600" cap="none"/>
              <a:t>Satnija veze Zborno područje (Rijeka)</a:t>
            </a:r>
          </a:p>
          <a:p>
            <a:pPr>
              <a:defRPr lang="sr-Latn-cs"/>
            </a:pPr>
            <a:r>
              <a:rPr lang="hr-hr" sz="1600" cap="none"/>
              <a:t>Zapovjedništvo OZ/ZP Gospić-Rijeka</a:t>
            </a:r>
          </a:p>
          <a:p>
            <a:pPr>
              <a:defRPr lang="sr-Latn-cs"/>
            </a:pPr>
            <a:r>
              <a:rPr lang="hr-hr" sz="1600" cap="none"/>
              <a:t>Zapovjedništvo Zborno mjesto (Rijeka)</a:t>
            </a:r>
          </a:p>
          <a:p>
            <a:pPr>
              <a:defRPr lang="sr-Latn-cs"/>
            </a:pPr>
            <a:r>
              <a:rPr lang="hr-hr" sz="1600" cap="none"/>
              <a:t>Zapovjedništvo Zborno mjesto (Delnice)</a:t>
            </a:r>
          </a:p>
          <a:p>
            <a:pPr>
              <a:defRPr lang="sr-Latn-cs"/>
            </a:pPr>
            <a:endParaRPr lang="hr-hr" sz="1600" cap="none"/>
          </a:p>
        </p:txBody>
      </p:sp>
      <p:pic>
        <p:nvPicPr>
          <p:cNvPr id="6" name="Picture 32" descr="128br2.gif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DTGzoP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JIRAAA5IQAA3BcAAAcpAAAQAAAAJgAAAAgAAAD//////////w=="/>
              </a:ext>
            </a:extLst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56230" y="5400675"/>
            <a:ext cx="1022350" cy="126873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33" descr="220px-111_grb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BdMSZI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F4LAADwIQAALhEAANsnAAAQAAAAJgAAAAgAAAD//////////w=="/>
              </a:ext>
            </a:extLst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47850" y="5516880"/>
            <a:ext cx="944880" cy="9620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34" descr="HVdal35ing_pont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19fUAAAAAAAAAAAAAAAAAAAAAAAAAAABkAAAAZAAAAAAAAAAjAAAABAAAAGQAAAAXAAAAFAAAAAAAAAAAAAAA/38AAP9/AAAAAAAACQAAAAQAAAAiKziK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9fX1ACEAAAAYAAAAFAAAAMM6AADhEgAAFUAAAE8YAAAQAAAAJgAAAAgAAAD//////////w=="/>
              </a:ext>
            </a:extLst>
          </p:cNvPicPr>
          <p:nvPr/>
        </p:nvPicPr>
        <p:blipFill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2305" y="3068955"/>
            <a:ext cx="864870" cy="8826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35" descr="HVdal133otocac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AfCcoR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CcsAABjIgAAojAAAIUoAAAQAAAAJgAAAAgAAAD//////////w=="/>
              </a:ext>
            </a:extLst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77405" y="5589905"/>
            <a:ext cx="728345" cy="9969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36" descr="HVdalGoranskiRisovi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C6fNqU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BAlAABeIgAAQysAALcoAAAQAAAAJgAAAAgAAAD//////////w=="/>
              </a:ext>
            </a:extLst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4880" y="5586730"/>
            <a:ext cx="1007745" cy="103187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37" descr="HVdalKrk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DXqUqX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GkeAABjIgAAeiQAAHsoAAAQAAAAJgAAAAgAAAD//////////w=="/>
              </a:ext>
            </a:extLst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3475" y="5589905"/>
            <a:ext cx="986155" cy="9906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38" descr="HVdalMrkaci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DcM5Ne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AQxAAB/IQAANzcAAHsoAAAQAAAAJgAAAAgAAAD//////////w=="/>
              </a:ext>
            </a:extLst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67980" y="5445125"/>
            <a:ext cx="1007745" cy="11353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39" descr="HVdom8DPrijek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CAgICA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KkYAADwIQAAiB0AAHMoAAAQAAAAJgAAAAgAAAD//////////w=="/>
              </a:ext>
            </a:extLst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08755" y="5516880"/>
            <a:ext cx="791845" cy="105854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40" descr="HVis305log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///8AAAAAAAAAAAAAAAAAAAAAAAAAAABkAAAAZAAAAAAAAAAjAAAABAAAAGQAAAAXAAAAFAAAAAAAAAAAAAAA/38AAP9/AAAAAAAACQAAAAQAAAAqvcr5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////ACEAAAAYAAAAFAAAAKo3AAAPIQAApz0AAKUoAAAQAAAAJgAAAAgAAAD//////////w=="/>
              </a:ext>
            </a:extLst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48750" y="5374005"/>
            <a:ext cx="973455" cy="12331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5" name="Picture 41" descr="HVisZPpazin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19fUAAAAAAAAAAAAAAAAAAAAAAAAAAABkAAAAZAAAAAAAAAAjAAAABAAAAGQAAAAXAAAAFAAAAAAAAAAAAAAA/38AAP9/AAAAAAAACQAAAAQAAAD/////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9fX1ACEAAAAYAAAAFAAAAMM6AACFGQAAhkAAAFMgAAAQAAAAJgAAAAgAAAD//////////w=="/>
              </a:ext>
            </a:extLst>
          </p:cNvPicPr>
          <p:nvPr/>
        </p:nvPicPr>
        <p:blipFill>
          <a:blip r:embed="rId11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52305" y="4148455"/>
            <a:ext cx="936625" cy="11061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6" name="Pravokutnik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CA3ZAA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xsa2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CA3ZAB/f38A5+bmA8zMzADAwP8Af39/AAAAAAAAAAAAAAAAAAAAAAAAAAAAIQAAABgAAAAUAAAA/jwAAIkDAACFRwAAhAgAABAAAAAmAAAACAAAAP//////////"/>
              </a:ext>
            </a:extLst>
          </p:cNvSpPr>
          <p:nvPr/>
        </p:nvSpPr>
        <p:spPr>
          <a:xfrm>
            <a:off x="9914890" y="574675"/>
            <a:ext cx="1711325" cy="809625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203764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cap="none"/>
              <a:t>154.br HV Pazin</a:t>
            </a:r>
          </a:p>
        </p:txBody>
      </p:sp>
      <p:sp>
        <p:nvSpPr>
          <p:cNvPr id="17" name="Pravokutnik 1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////AP///wgAAAAAAAAAAAAAAAAAAAAAAAAAAAAAAAAAAAAAZAAAAAEAAABAAAAAAAAAAAAAAAAAAAAAAAAAAAAAAAAAAAAAAAAAAAAAAAAAAAAAAAAAAAAAAAAAAAAAAAAAAAAAAAAAAAAAAAAAAAAAAAAAAAAAAAAAAAAAAAAAAAAAFAAAADwAAAABAAAAAAAAACA3ZAA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JER0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CA3ZAB/f38A5+bmA8zMzADAwP8Af39/AAAAAAAAAAAAAAAAAAAAAAAAAAAAIQAAABgAAAAUAAAAsj4AAKMHAAA5SQAAnQwAABAAAAAmAAAACAAAAP//////////"/>
              </a:ext>
            </a:extLst>
          </p:cNvSpPr>
          <p:nvPr/>
        </p:nvSpPr>
        <p:spPr>
          <a:xfrm>
            <a:off x="10191750" y="1241425"/>
            <a:ext cx="1711325" cy="80899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203764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000000"/>
                </a:solidFill>
              </a:defRPr>
            </a:pPr>
            <a:r>
              <a:rPr lang="hr-hr" cap="none"/>
              <a:t>119.br HV Pula</a:t>
            </a:r>
          </a:p>
        </p:txBody>
      </p:sp>
      <p:sp>
        <p:nvSpPr>
          <p:cNvPr id="18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00C-42C2-25F6-8CC8-B4A34E867AE1}" type="datetime1">
              <a:t>15.12.2022.</a:t>
            </a:fld>
            <a:endParaRPr lang="hr-hr" cap="none"/>
          </a:p>
        </p:txBody>
      </p:sp>
      <p:sp>
        <p:nvSpPr>
          <p:cNvPr id="19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CAgI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20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1DB-95C2-25D7-8CC8-63826F867A36}" type="slidenum">
              <a:rPr lang="hr-hr" cap="none"/>
              <a:t>59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f6Ooq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yQAAAJ8DAAB5QQAAxwsAABAAAAAmAAAACAAAAAEgAAAAAAAA"/>
              </a:ext>
            </a:extLst>
          </p:cNvSpPr>
          <p:nvPr>
            <p:ph type="title"/>
          </p:nvPr>
        </p:nvSpPr>
        <p:spPr>
          <a:xfrm>
            <a:off x="127635" y="588645"/>
            <a:ext cx="10515600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4000" b="1" cap="none"/>
              <a:t>Europa do 24.09.1990.</a:t>
            </a:r>
            <a:r>
              <a:t/>
            </a:r>
            <a:br/>
            <a:r>
              <a:rPr lang="hr-hr" sz="4000" b="1" cap="none"/>
              <a:t>-do pada Berlinskog zida</a:t>
            </a:r>
          </a:p>
        </p:txBody>
      </p:sp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931-7FC2-258F-8CC8-89DA37867ADC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AC6-88C2-25EC-8CC8-7EB954867A2B}" type="slidenum">
              <a:rPr lang="hr-hr" cap="none"/>
              <a:t>6</a:t>
            </a:fld>
            <a:endParaRPr lang="hr-hr" cap="none"/>
          </a:p>
        </p:txBody>
      </p:sp>
      <p:sp>
        <p:nvSpPr>
          <p:cNvPr id="7" name="Oval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BAAAAAAAAAP///wh4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///w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AAAAAv///wEAAAAAAAAAAAAAAAAAAAAAAAAAAAAAAAAAAAAAAAAAAP///wF/f38AAAAAAMvLywDAwP8Af39/AAAAAAAAAAAAAAAAAAAAAAAAAAAAIQAAABgAAAAUAAAAIiYAAD0gAAAtKQAAZyIAABAAAAAmAAAACAAAAP//////////"/>
              </a:ext>
            </a:extLst>
          </p:cNvSpPr>
          <p:nvPr/>
        </p:nvSpPr>
        <p:spPr>
          <a:xfrm rot="2215372">
            <a:off x="6198870" y="5240655"/>
            <a:ext cx="494665" cy="351790"/>
          </a:xfrm>
          <a:prstGeom prst="ellipse">
            <a:avLst/>
          </a:prstGeom>
          <a:solidFill>
            <a:schemeClr val="tx1"/>
          </a:solidFill>
          <a:ln w="762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8" name="Up-Down Arrow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FPM+UXw05z8AAAAAAADg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BAAAAAAAAAP///wg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v///wEAAAAAAAAAAAAAAAAAAAAAAAAAAAAAAAAAAAAAAAAAAP///wF/f38A5+bmA8zMzADAwP8Af39/AAAAAAAAAAAAAAAAAAAAAAAAAAAAIQAAABgAAAAUAAAAMiMAAAMcAAADLgAA/B4AABAAAAAmAAAACAAAAP//////////"/>
              </a:ext>
            </a:extLst>
          </p:cNvSpPr>
          <p:nvPr/>
        </p:nvSpPr>
        <p:spPr>
          <a:xfrm rot="4014072">
            <a:off x="6358890" y="3916045"/>
            <a:ext cx="483235" cy="1758315"/>
          </a:xfrm>
          <a:prstGeom prst="upDownArrow">
            <a:avLst>
              <a:gd name="adj1" fmla="val 50000"/>
              <a:gd name="adj2" fmla="val 50003"/>
            </a:avLst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9" name="Up-Down Arrow 2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+v8/uRt5z8AAAAAAADgPwAAAAAAAOA/AAAAAAAA4D8AAAAAAADgPwAAAAAAAOA/AAAAAAAA4D8AAAAAAADgPwAAAAAAAOA/AAAAAAAA4D8CAAAAjAAAAAEAAAAAAAAAAAAACf///wgAAAAAAAAAAAAAAAAAAAAAAAAAAAAAAAAAAAAAZAAAAAEAAABAAAAAAAAAAAAAAAAAAAAAAAAAAAAAAAAAAAAAAAAAAAAAAAAAAAAAAAAAAAAAAAAAAAAAAAAAAAAAAAAAAAAAAAAAAAAAAAAAAAAAAAAAAAAAAAAAAAAAFAAAADwAAAABAAAAAAAAAP///wg8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v///wEAAAAAAAAAAAAAAAAAAAAAAAAAAAAAAAAAAAAAAAAAAP///wF/f38A5+bmA8zMzADAwP8Af39/AAAAAAAAAAAAAAAAAAAAAAAAAAAAIQAAABgAAAAUAAAAiSoAADMaAACCLQAATCUAABAAAAAmAAAACAAAAP//////////"/>
              </a:ext>
            </a:extLst>
          </p:cNvSpPr>
          <p:nvPr/>
        </p:nvSpPr>
        <p:spPr>
          <a:xfrm rot="20234833">
            <a:off x="6914515" y="4258945"/>
            <a:ext cx="483235" cy="1804035"/>
          </a:xfrm>
          <a:prstGeom prst="upDownArrow">
            <a:avLst>
              <a:gd name="adj1" fmla="val 50000"/>
              <a:gd name="adj2" fmla="val 49995"/>
            </a:avLst>
          </a:prstGeom>
          <a:solidFill>
            <a:schemeClr val="tx1"/>
          </a:solidFill>
          <a:ln w="381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0" name="TextBox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EAAAAAAAAA////C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B/f38A5+bmA8zMzADAwP8Af39/AAAAAAAAAAAAAAAAAAAAAAAAAAAAIQAAABgAAAAUAAAAsi4AAAseAABlPwAABSIAABAgAAAmAAAACAAAAP//////////"/>
              </a:ext>
            </a:extLst>
          </p:cNvSpPr>
          <p:nvPr/>
        </p:nvSpPr>
        <p:spPr>
          <a:xfrm>
            <a:off x="7590790" y="4883785"/>
            <a:ext cx="2714625" cy="6464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cap="none"/>
              <a:t>Strateški pravci koji vode preko Jugoslavije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QAAAAFAAAA/f///wEAAAAWAAAAAQAAAAAAAAAAAAAAAAAAAAkAAAD9////AQAAABYAAAABAAAAAAAAAAAAAAAAAAAADQAAAP3///8BAAAAFgAAAAEAAAAAAAAAAAAAAAAAAAASAAAA/f///wEAAAABAAAAAAAAAAAAAAAAAAAAAAAAAA=="/>
      </p:ext>
    </p:ext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zervirano mjesto sadržaja 9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UGAAAAAAAAAAAAAAAAAABkAAAAZAAAAAAAAAAjAAAABAAAAGQAAAAXAAAAFAAAAAAAAAAAAAAA/38AAP9/AAAAAAAACQAAAAQAAACAgIC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t="1541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Freeform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C0AAAAAkAAAAEgAAACQAAAASAAAAAAAAAAAAAAAAAAAAAEAAABQAAAAAAAAAAAA4D8AAAAAAADgPwAAAAAAAOA/AAAAAAAA4D8AAAAAAADgPwAAAAAAAOA/AAAAAAAA4D8AAAAAAADgPwAAAAAAAOA/AAAAAAAA4D8CAAAAjAAAAAEAAAAAAAAA////CP///wgf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f///wEAAAAAAAAAAAAAAAAAAAAAAAAAAAAAAAAAAAAAAAAAAAAAAAJ/f38A5+bmA8zMzADAwP8Af39/AAAAAAAAAAAAAAAAAAAAAAAAAAAAIQAAABgAAAAUAAAAES4AAAMOAAAASwAAMCoAABAAAAAmAAAACAAAAP//////////"/>
              </a:ext>
            </a:extLst>
          </p:cNvSpPr>
          <p:nvPr/>
        </p:nvSpPr>
        <p:spPr>
          <a:xfrm>
            <a:off x="7488555" y="2277745"/>
            <a:ext cx="4703445" cy="4580255"/>
          </a:xfrm>
          <a:custGeom>
            <a:avLst/>
            <a:gdLst/>
            <a:ahLst/>
            <a:cxnLst/>
            <a:rect l="0" t="0" r="4703445" b="4580255"/>
            <a:pathLst>
              <a:path w="4703445" h="4580255">
                <a:moveTo>
                  <a:pt x="4703445" y="3638091"/>
                </a:moveTo>
                <a:cubicBezTo>
                  <a:pt x="4703445" y="1340906"/>
                  <a:pt x="4703445" y="1340906"/>
                  <a:pt x="4703445" y="1340906"/>
                </a:cubicBezTo>
                <a:cubicBezTo>
                  <a:pt x="4287086" y="543420"/>
                  <a:pt x="3454368" y="0"/>
                  <a:pt x="2491096" y="0"/>
                </a:cubicBezTo>
                <a:cubicBezTo>
                  <a:pt x="1118523" y="0"/>
                  <a:pt x="0" y="1115069"/>
                  <a:pt x="0" y="2491263"/>
                </a:cubicBezTo>
                <a:cubicBezTo>
                  <a:pt x="0" y="3366381"/>
                  <a:pt x="455172" y="4135638"/>
                  <a:pt x="1139694" y="4580255"/>
                </a:cubicBezTo>
                <a:cubicBezTo>
                  <a:pt x="3846027" y="4580255"/>
                  <a:pt x="3846027" y="4580255"/>
                  <a:pt x="3846027" y="4580255"/>
                </a:cubicBezTo>
                <a:cubicBezTo>
                  <a:pt x="4209459" y="4347360"/>
                  <a:pt x="4502322" y="4022720"/>
                  <a:pt x="4703445" y="3638091"/>
                </a:cubicBezTo>
                <a:close/>
              </a:path>
            </a:pathLst>
          </a:custGeom>
          <a:solidFill>
            <a:schemeClr val="bg1">
              <a:alpha val="69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spcAft>
                <a:spcPts val="1000"/>
              </a:spcAft>
              <a:buNone/>
              <a:defRPr lang="sr-Latn-cs"/>
            </a:pPr>
            <a:endParaRPr lang="en-us" sz="1600" cap="all"/>
          </a:p>
        </p:txBody>
      </p:sp>
      <p:sp>
        <p:nvSpPr>
          <p:cNvPr id="4" name="Naslov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C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WTEAAOITAAALSQAAKh8AABAAAAAmAAAACAAAAL0gAAAAAAAA"/>
              </a:ext>
            </a:extLst>
          </p:cNvSpPr>
          <p:nvPr>
            <p:ph type="title"/>
          </p:nvPr>
        </p:nvSpPr>
        <p:spPr>
          <a:xfrm>
            <a:off x="8021955" y="3232150"/>
            <a:ext cx="3851910" cy="1833880"/>
          </a:xfrm>
        </p:spPr>
        <p:txBody>
          <a:bodyPr vert="horz" wrap="square" lIns="91440" tIns="45720" rIns="91440" bIns="45720" numCol="1" spcCol="215900" anchor="b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sz="4000" cap="none"/>
              <a:t>HRVATSKOJ TEK PREDSTOJI TEŠKA BORBA</a:t>
            </a:r>
          </a:p>
        </p:txBody>
      </p:sp>
      <p:sp>
        <p:nvSpPr>
          <p:cNvPr id="5" name="Straight Connector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g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CYmJgAo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CYmJgB/f38A5+bmA8zMzADAwP8Af39/AAAAAAAAAAAAAAAAAAAAAAAAAAAAIQAAABgAAAAUAAAAUjoAAIUfAAATQAAAhR8AABAAAAAmAAAACAAAAP//////////"/>
              </a:ext>
            </a:extLst>
          </p:cNvSpPr>
          <p:nvPr/>
        </p:nvSpPr>
        <p:spPr>
          <a:xfrm>
            <a:off x="9480550" y="5123815"/>
            <a:ext cx="935355" cy="0"/>
          </a:xfrm>
          <a:prstGeom prst="line">
            <a:avLst/>
          </a:prstGeom>
          <a:noFill/>
          <a:ln w="25400" cap="flat" cmpd="sng" algn="ctr">
            <a:solidFill>
              <a:srgbClr val="262626"/>
            </a:solidFill>
            <a:prstDash val="solid"/>
            <a:headEnd type="none"/>
            <a:tailEnd type="none"/>
          </a:ln>
          <a:effectLst/>
        </p:spPr>
      </p:sp>
      <p:sp>
        <p:nvSpPr>
          <p:cNvPr id="6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0D5-9BC2-25D6-8CC8-6D836E867A38}" type="datetime1">
              <a:t>15.12.2022.</a:t>
            </a:fld>
            <a:endParaRPr lang="hr-hr" cap="none"/>
          </a:p>
        </p:txBody>
      </p:sp>
      <p:sp>
        <p:nvSpPr>
          <p:cNvPr id="7" name="Rezervirano mjesto podnož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8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522-6CC2-25D3-8CC8-9A866B867ACF}" type="slidenum">
              <a:rPr lang="hr-hr" cap="none"/>
              <a:t>60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1991. Pokolj u Borovu Selu</a:t>
            </a:r>
          </a:p>
        </p:txBody>
      </p:sp>
      <p:sp>
        <p:nvSpPr>
          <p:cNvPr id="3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YLAACHIwAAlBIAABAAAAAmAAAACAAAAD0gAAAAAAAA"/>
              </a:ext>
            </a:extLst>
          </p:cNvSpPr>
          <p:nvPr>
            <p:ph type="body" idx="2"/>
          </p:nvPr>
        </p:nvSpPr>
        <p:spPr>
          <a:xfrm>
            <a:off x="655320" y="1924050"/>
            <a:ext cx="5120005" cy="109601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(2.V.) Nakon što su prethodnog dana zarobili 2 hrvatska policajca, srpski teroristi su u Borovu Selu kod Vukovara ubili 12 i ranili dvadeset i jednog hrvatskog policajca; </a:t>
            </a:r>
          </a:p>
          <a:p>
            <a:pPr>
              <a:defRPr lang="sr-Latn-cs"/>
            </a:pPr>
            <a:endParaRPr lang="en-us" sz="1800" cap="none"/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9DC-92C2-25BF-8CC8-64EA07867A31}" type="datetime1">
              <a:t>15.12.2022.</a:t>
            </a:fld>
            <a:endParaRPr lang="hr-hr" cap="none"/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9C6-88C2-259F-8CC8-7ECA27867A2B}" type="slidenum">
              <a:rPr lang="hr-hr" cap="none"/>
              <a:t>61</a:t>
            </a:fld>
            <a:endParaRPr lang="hr-hr" cap="none"/>
          </a:p>
        </p:txBody>
      </p:sp>
      <p:sp>
        <p:nvSpPr>
          <p:cNvPr id="7" name="Rezervirano mjesto sadržaja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qwQAAIQTAAAqJAAAKyYAABAAAAAmAAAACAAAAP//////////"/>
              </a:ext>
            </a:extLst>
          </p:cNvSpPr>
          <p:nvPr/>
        </p:nvSpPr>
        <p:spPr>
          <a:xfrm>
            <a:off x="758825" y="3172460"/>
            <a:ext cx="5120005" cy="3032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>
            <a:lvl1pPr marL="228600" indent="-228600" algn="l" defTabSz="914400">
              <a:lnSpc>
                <a:spcPct val="90000"/>
              </a:lnSpc>
              <a:spcBef>
                <a:spcPts val="1000"/>
              </a:spcBef>
              <a:buFont typeface="Arial" pitchFamily="2" charset="-18"/>
              <a:buChar char="•"/>
              <a:tabLst/>
              <a:defRPr lang="sr-Latn-cs" sz="2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1pPr>
            <a:lvl2pPr marL="685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4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2pPr>
            <a:lvl3pPr marL="1143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20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3pPr>
            <a:lvl4pPr marL="1600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4pPr>
            <a:lvl5pPr marL="20574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5pPr>
            <a:lvl6pPr marL="25146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6pPr>
            <a:lvl7pPr marL="29718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7pPr>
            <a:lvl8pPr marL="34290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8pPr>
            <a:lvl9pPr marL="3886200" indent="-228600" algn="l" defTabSz="914400">
              <a:lnSpc>
                <a:spcPct val="90000"/>
              </a:lnSpc>
              <a:spcBef>
                <a:spcPts val="500"/>
              </a:spcBef>
              <a:buFont typeface="Arial" pitchFamily="2" charset="-18"/>
              <a:buChar char="•"/>
              <a:tabLst/>
              <a:defRPr lang="sr-Latn-cs" sz="1800" kern="1" cap="none">
                <a:solidFill>
                  <a:schemeClr val="tx1"/>
                </a:solidFill>
                <a:latin typeface="Calibri" pitchFamily="2" charset="-18"/>
                <a:ea typeface="Calibri" pitchFamily="2" charset="-18"/>
                <a:cs typeface="Calibri" pitchFamily="2" charset="-18"/>
              </a:defRPr>
            </a:lvl9pPr>
          </a:lstStyle>
          <a:p>
            <a:pPr>
              <a:lnSpc>
                <a:spcPct val="80000"/>
              </a:lnSpc>
              <a:defRPr lang="sr-Latn-cs"/>
            </a:pPr>
            <a:r>
              <a:rPr lang="en-us" sz="1700" b="1" cap="none">
                <a:solidFill>
                  <a:srgbClr val="FF0000"/>
                </a:solidFill>
              </a:rPr>
              <a:t>(8.-9.V.) </a:t>
            </a:r>
            <a:r>
              <a:rPr lang="hr-hr" sz="1700" b="1" cap="none">
                <a:solidFill>
                  <a:srgbClr val="FF0000"/>
                </a:solidFill>
              </a:rPr>
              <a:t>GENERALI TRAŽE ODOBRENJE ZA INTERVENCIJU JNA</a:t>
            </a:r>
            <a:endParaRPr lang="en-us" sz="1700" b="1" cap="none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defRPr lang="sr-Latn-cs"/>
            </a:pPr>
            <a:r>
              <a:rPr lang="en-us" sz="1700" cap="none"/>
              <a:t>Dramatična sjednica Predsjedništva SFRJ na kojoj su nazočili i predsjednici svih republika SFRJ.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700" cap="none"/>
              <a:t>Generali su zatražili odobrenje intervencije JNA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700" cap="none"/>
              <a:t>Hrvatska prisiljena prihvatiti odluku o raspoređivanju prosrpski orijentirane JNA u kriznim područjima između pobunjenih Srba i redarstvenih snaga Hrvatske; 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700" cap="none"/>
              <a:t>JNA otvoreno preuzima ulogu zaštitnika i saveznika pobunjenih Srba u Hrvatskoj.</a:t>
            </a:r>
          </a:p>
          <a:p>
            <a:pPr>
              <a:lnSpc>
                <a:spcPct val="80000"/>
              </a:lnSpc>
              <a:defRPr lang="sr-Latn-cs"/>
            </a:pPr>
            <a:endParaRPr lang="en-us" sz="1700" cap="none"/>
          </a:p>
        </p:txBody>
      </p:sp>
      <p:pic>
        <p:nvPicPr>
          <p:cNvPr id="8" name="Picture 2" descr="Slikovni rezultat za sjednica predsjedništva sfrj 199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RKKlhWA/zT8AAAAAAAAAAA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///wCMAAAAAQAAACMAAAAjAAAAIwAAAB4AAAAAAAAAZAAAAGQAAAAAAAAAZAAAAGQAAAAVAAAAYAAAAAAAAAAAAAAADwAAACADAAAAAAAAAAAAAAEAAACgMgAAVgcAAKr4//8BAAAAf39/AAEAAABkAAAAAAAAABQAAABAHwAAAAAAACYAAAAAAAAAwOD//wAAAAAmAAAAZAAAABYAAABMAAAAAQAAAAAAAAAAAAAAAAAAAAEAAAAAAAAAOQAAAAAAAAAAAAAAZAAAAGQAAAAAAAAAy8vLADkAAAAAAAAAAAAAAGQAAABkAAAAAAAAAAcAAAA4AAAAAAAAAAAAAAAAAAAA////AAAAAAAAAAAATQEAAAAAAAC4AAAAAAAAAAAAAABkAAAAZAAAAAAAAAAjAAAABAAAALAAAAAXAAAAFAAAAAAAAAAAAAAA/38AAP9/AAAAAAAACQAAAAQAAADAABEIHgAAAGgAAAAAAAAAAAAAAAAAAAAAAAAAAAAAABAnAAAQJwAAAAAAAAAAAAAAAAAAAAAAAAAAAAAAAAAAAAAAAAAAAACQ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D///8Af39/AAAAAADLy8sAwMD/AH9/fwAAAAAAAAAAAAAAAAD///8AAAAAACEAAAAYAAAAFAAAAIopAACXGgAAkToAAEMmAAAQAAAAJgAAAAgAAAD//////////w=="/>
              </a:ext>
            </a:extLst>
          </p:cNvPicPr>
          <p:nvPr/>
        </p:nvPicPr>
        <p:blipFill>
          <a:blip r:embed="rId2"/>
          <a:srcRect l="3330" r="1840"/>
          <a:stretch>
            <a:fillRect/>
          </a:stretch>
        </p:blipFill>
        <p:spPr>
          <a:xfrm>
            <a:off x="6752590" y="4322445"/>
            <a:ext cx="2767965" cy="189738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flat" cmpd="sng" algn="ctr">
            <a:solidFill>
              <a:srgbClr val="FFFFFF"/>
            </a:solidFill>
            <a:prstDash val="solid"/>
            <a:headEnd type="none"/>
            <a:tailEnd type="none"/>
          </a:ln>
          <a:effectLst>
            <a:outerShdw blurRad="254000" algn="tl">
              <a:srgbClr val="000000">
                <a:alpha val="43000"/>
              </a:srgbClr>
            </a:outerShdw>
          </a:effectLst>
        </p:spPr>
      </p:pic>
      <p:pic>
        <p:nvPicPr>
          <p:cNvPr id="9" name="Grafika 9" descr="Strelica: lagana krivulj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g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CIdAADAEgAA+SsAADkd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:p15="http://schemas.microsoft.com/office/powerpoint/2012/main" xmlns:p14="http://schemas.microsoft.com/office/powerpoint/2010/main" xmlns:mc="http://schemas.openxmlformats.org/markup-compatibility/2006" xmlns="" r:embed="rId4"/>
              </a:ext>
            </a:extLst>
          </a:blip>
          <a:stretch>
            <a:fillRect/>
          </a:stretch>
        </p:blipFill>
        <p:spPr>
          <a:xfrm rot="2129153" flipV="1">
            <a:off x="4735830" y="3048000"/>
            <a:ext cx="2412365" cy="17024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AABWVVVVVVXV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MzMzAB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KwAAAAXAAAAFAAAAAAAAAAAAAAA/38AAP9/AAAAAAAACQAAAAQAAABmAQ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DMzMwAf39/AOfm5gPMzMwAwMD/AH9/fwAAAAAAAAAAAAAAAAD///8AAAAAACEAAAAYAAAAFAAAAD8sAABYBAAAkkcAAIEX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192645" y="706120"/>
            <a:ext cx="4441825" cy="3114675"/>
          </a:xfrm>
          <a:prstGeom prst="snip2DiagRect">
            <a:avLst>
              <a:gd name="adj1" fmla="val 0"/>
              <a:gd name="adj2" fmla="val 23768"/>
            </a:avLst>
          </a:prstGeom>
          <a:noFill/>
          <a:ln w="63500" cap="flat" cmpd="sng" algn="ctr">
            <a:solidFill>
              <a:srgbClr val="CCCCCC"/>
            </a:solidFill>
            <a:prstDash val="solid"/>
            <a:headEnd type="none"/>
            <a:tailEnd type="none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OkEAACAIgAA+wwAABAAAAAmAAAACAAAAD0gAAAAAAAA"/>
              </a:ext>
            </a:extLst>
          </p:cNvSpPr>
          <p:nvPr>
            <p:ph type="title"/>
          </p:nvPr>
        </p:nvSpPr>
        <p:spPr>
          <a:xfrm>
            <a:off x="805180" y="798195"/>
            <a:ext cx="4803140" cy="1311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>
                <a:solidFill>
                  <a:srgbClr val="000000"/>
                </a:solidFill>
              </a:rPr>
              <a:t>Bedem ljubavi</a:t>
            </a:r>
          </a:p>
        </p:txBody>
      </p:sp>
      <p:sp>
        <p:nvSpPr>
          <p:cNvPr id="3" name="Content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AQAAPoNAADoIQAASSUAABAAAAAmAAAACAAAAL0gAAAAAAAA"/>
              </a:ext>
            </a:extLst>
          </p:cNvSpPr>
          <p:nvPr>
            <p:ph type="body" idx="1"/>
          </p:nvPr>
        </p:nvSpPr>
        <p:spPr>
          <a:xfrm>
            <a:off x="805180" y="2272030"/>
            <a:ext cx="4706620" cy="378904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25. kolovoza 1991. </a:t>
            </a:r>
            <a:r>
              <a:rPr lang="hr-hr" sz="1700" cap="none">
                <a:solidFill>
                  <a:srgbClr val="000000"/>
                </a:solidFill>
              </a:rPr>
              <a:t>Pokret majki za mir </a:t>
            </a:r>
            <a:r>
              <a:rPr lang="en-us" sz="1700" b="1" i="1" cap="none">
                <a:solidFill>
                  <a:srgbClr val="000000"/>
                </a:solidFill>
              </a:rPr>
              <a:t>Bedem ljubavi </a:t>
            </a:r>
            <a:r>
              <a:rPr lang="hr-hr" sz="1700" b="1" i="1" cap="none">
                <a:solidFill>
                  <a:srgbClr val="000000"/>
                </a:solidFill>
              </a:rPr>
              <a:t>osnovan </a:t>
            </a:r>
            <a:r>
              <a:rPr lang="en-us" sz="1700" cap="none">
                <a:solidFill>
                  <a:srgbClr val="000000"/>
                </a:solidFill>
              </a:rPr>
              <a:t>u Zagrebu</a:t>
            </a:r>
          </a:p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suorganizatorice masovnog prosvjeda pred Komandom JNA u Zagrebu, </a:t>
            </a:r>
          </a:p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29. kolovoza 1991.-Organizirani odlazak u Beograd-</a:t>
            </a:r>
            <a:r>
              <a:rPr lang="hr-hr" sz="1700" cap="none">
                <a:solidFill>
                  <a:srgbClr val="000000"/>
                </a:solidFill>
              </a:rPr>
              <a:t> TRAŽI SE PUŠTANJE</a:t>
            </a:r>
            <a:r>
              <a:rPr lang="en-us" sz="1700" cap="none">
                <a:solidFill>
                  <a:srgbClr val="000000"/>
                </a:solidFill>
              </a:rPr>
              <a:t> Hrvata i ostalih ne-Srba iz JNA. </a:t>
            </a:r>
          </a:p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3. rujna 1991. </a:t>
            </a:r>
            <a:r>
              <a:rPr lang="hr-hr" sz="1700" cap="none">
                <a:solidFill>
                  <a:srgbClr val="000000"/>
                </a:solidFill>
              </a:rPr>
              <a:t>- </a:t>
            </a:r>
            <a:r>
              <a:rPr lang="en-us" sz="1700" cap="none">
                <a:solidFill>
                  <a:srgbClr val="000000"/>
                </a:solidFill>
              </a:rPr>
              <a:t>3000 žena prosvjedovalo u Bruxellesu za puštanje hrvatskih mladića iz JNA, za mir i pomoć Hrvatskoj.</a:t>
            </a:r>
          </a:p>
          <a:p>
            <a:pPr>
              <a:defRPr lang="sr-Latn-cs"/>
            </a:pPr>
            <a:r>
              <a:rPr lang="en-us" sz="1700" cap="none">
                <a:solidFill>
                  <a:srgbClr val="000000"/>
                </a:solidFill>
              </a:rPr>
              <a:t>Djelovale su humanitarno i pomagale izbjeglicama iz Hrvatske i BIH te hrvatskim ranjenicima.</a:t>
            </a:r>
          </a:p>
          <a:p>
            <a:pPr>
              <a:defRPr lang="sr-Latn-cs"/>
            </a:pPr>
            <a:endParaRPr lang="en-us" sz="1700" cap="none">
              <a:solidFill>
                <a:srgbClr val="000000"/>
              </a:solidFill>
            </a:endParaRPr>
          </a:p>
        </p:txBody>
      </p:sp>
      <p:pic>
        <p:nvPicPr>
          <p:cNvPr id="4" name="Rezervirano mjesto sadržaja 3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BwcAAAAAAABFCQAAAAAAAAAAAABkAAAAZAAAAAAAAAAjAAAABAAAAGQAAAAXAAAAFAAAAAAAAAAAAAAA/38AAP9/AAAAAAAACQAAAAQAAABWWdV+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jAAAAAAAAAE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l="17990" r="23730"/>
          <a:stretch>
            <a:fillRect/>
          </a:stretch>
        </p:blipFill>
        <p:spPr>
          <a:xfrm>
            <a:off x="5797550" y="0"/>
            <a:ext cx="6394450" cy="6858000"/>
          </a:xfrm>
          <a:prstGeom prst="rect">
            <a:avLst/>
          </a:prstGeom>
        </p:spPr>
      </p:pic>
      <p:sp>
        <p:nvSpPr>
          <p:cNvPr id="5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9QQAAEkmAAB2LQAAOCgAABAAAAAmAAAACAAAAD0gAAAAAAAA"/>
              </a:ext>
            </a:extLst>
          </p:cNvSpPr>
          <p:nvPr>
            <p:ph type="ftr" sz="quarter" idx="11"/>
          </p:nvPr>
        </p:nvSpPr>
        <p:spPr>
          <a:xfrm>
            <a:off x="805815" y="6223635"/>
            <a:ext cx="6584315" cy="3143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1100" kern="400000" cap="none">
                <a:solidFill>
                  <a:srgbClr val="898989"/>
                </a:solidFill>
              </a:rPr>
              <a:t>DOMOVINSKI RAT - Stanislav Linić brg HV u mirovini</a:t>
            </a:r>
          </a:p>
        </p:txBody>
      </p:sp>
      <p:sp>
        <p:nvSpPr>
          <p:cNvPr id="6" name="Rezervirano mjesto datum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A23-6DC2-25CC-8CC8-9B9974867ACE}" type="datetime1">
              <a:t>15.12.2022.</a:t>
            </a:fld>
            <a:endParaRPr lang="hr-hr" cap="none"/>
          </a:p>
        </p:txBody>
      </p:sp>
      <p:sp>
        <p:nvSpPr>
          <p:cNvPr id="7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4A7-E9C2-2582-8CC8-1FD73A867A4A}" type="slidenum">
              <a:rPr lang="hr-hr" cap="none"/>
              <a:t>62</a:t>
            </a:fld>
            <a:endParaRPr lang="hr-hr" cap="none"/>
          </a:p>
        </p:txBody>
      </p:sp>
      <p:sp>
        <p:nvSpPr>
          <p:cNvPr id="8" name="Pravokutnik: zaobljeni kutovi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xjgAAOgAAACmSQAA6QQAABAAAAAmAAAACAAAAP//////////"/>
              </a:ext>
            </a:extLst>
          </p:cNvSpPr>
          <p:nvPr/>
        </p:nvSpPr>
        <p:spPr>
          <a:xfrm>
            <a:off x="9229090" y="147320"/>
            <a:ext cx="2743200" cy="65087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BEDEM LJUBAVI U RIJECI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4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qgMAAF0RAABbJAAAhRkAABAAAAAmAAAACAAAAD0gAAAAAAAA"/>
              </a:ext>
            </a:extLst>
          </p:cNvSpPr>
          <p:nvPr>
            <p:ph type="title"/>
          </p:nvPr>
        </p:nvSpPr>
        <p:spPr>
          <a:xfrm>
            <a:off x="595630" y="2822575"/>
            <a:ext cx="5314315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b="1" i="1" cap="none"/>
              <a:t>POVIJESNI GOVOR:</a:t>
            </a:r>
            <a:r>
              <a:t/>
            </a:r>
            <a:br/>
            <a:r>
              <a:t/>
            </a:r>
            <a:br/>
            <a:r>
              <a:rPr lang="en-us" sz="3240" b="1" cap="none"/>
              <a:t>Ja vas volim i ja se vama ponosim! </a:t>
            </a:r>
            <a:r>
              <a:t/>
            </a:r>
            <a:br/>
            <a:r>
              <a:rPr lang="en-us" sz="3240" b="1" cap="none"/>
              <a:t>I kad bih morao birati hoću li s vama umrijeti ili s generalskim strašilima živjeti, izabrao bih smrt</a:t>
            </a:r>
            <a:r>
              <a:rPr lang="hr-hr" sz="3240" b="1" i="1" cap="none"/>
              <a:t> …</a:t>
            </a:r>
            <a:endParaRPr lang="en-us" b="1" i="1" cap="none"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PSUAACMmAADJQgAAYygAABAAAAAmAAAACAAAAD0gAAAAAAAA"/>
              </a:ext>
            </a:extLst>
          </p:cNvSpPr>
          <p:nvPr>
            <p:ph type="ftr" sz="quarter" idx="11"/>
          </p:nvPr>
        </p:nvSpPr>
        <p:spPr>
          <a:xfrm>
            <a:off x="6053455" y="6199505"/>
            <a:ext cx="4803140" cy="36576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sz="1100" kern="400000" cap="none">
                <a:solidFill>
                  <a:schemeClr val="tx1"/>
                </a:solidFill>
              </a:rPr>
              <a:t>DOMOVINSKI RAT - Stanislav Linić brg HV u mirovini</a:t>
            </a:r>
          </a:p>
        </p:txBody>
      </p:sp>
      <p:sp>
        <p:nvSpPr>
          <p:cNvPr id="4" name="TekstniOkvir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g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AAAAAB/f38ARFRqA8zMzADAwP8Af39/AAAAAAAAAAAAAAAAAAAAAAAAAAAAIQAAABgAAAAUAAAANyAAALYjAABGTAAAsCcAABAgAAAmAAAACAAAAP//////////"/>
              </a:ext>
            </a:extLst>
          </p:cNvSpPr>
          <p:nvPr/>
        </p:nvSpPr>
        <p:spPr>
          <a:xfrm>
            <a:off x="5236845" y="5805170"/>
            <a:ext cx="7162165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en-us" b="1" cap="none"/>
              <a:t>Vlado Gotovac </a:t>
            </a:r>
            <a:r>
              <a:rPr lang="en-us" cap="none"/>
              <a:t>ispred zgrade Komande 5. VO u Zagrebu 30. srpnja 1991</a:t>
            </a:r>
          </a:p>
          <a:p>
            <a:pPr>
              <a:defRPr lang="sr-Latn-cs"/>
            </a:pPr>
            <a:endParaRPr lang="hr-hr" cap="none"/>
          </a:p>
        </p:txBody>
      </p:sp>
      <p:sp>
        <p:nvSpPr>
          <p:cNvPr id="5" name="Date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070-3EC2-25C6-8CC8-C8937E867A9D}" type="datetime1">
              <a:t>15.12.2022.</a:t>
            </a:fld>
            <a:endParaRPr lang="hr-hr" cap="none"/>
          </a:p>
        </p:txBody>
      </p:sp>
      <p:sp>
        <p:nvSpPr>
          <p:cNvPr id="6" name="Slide Numb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QAAAAEAAAAAAAAAAAAAAAAAAAAAAAAAAAAAAAAAAAAAAAAAAP///wJ/f38ARFRq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E3E-70C2-25A8-8CC8-86FD10867AD3}" type="slidenum">
              <a:rPr lang="hr-hr" cap="none"/>
              <a:t>63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BEBwAAAAAAAAAAAABkAAAAZAAAAAAAAAAjAAAABAAAAGYAAAAXAAAAFAAAAAAAAAAAAAAA/38AAP9/AAAAAAAACQAAAAQAAABh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UAAAABAAAAAAAAAAAAAAAAAAAAAAAAAAAAAAAAAAAAAAAAAAD///8Cf39/AERUagPMzMwAwMD/AH9/fwAAAAAAAAAAAAAAAAD///8AAAAAACEAAAAYAAAAFAAAADInAAAIBgAAlEgAAIMhAAAQAAAAJgAAAAgAAAD//////////w=="/>
              </a:ext>
            </a:extLst>
          </p:cNvPicPr>
          <p:nvPr/>
        </p:nvPicPr>
        <p:blipFill>
          <a:blip r:embed="rId2"/>
          <a:srcRect r="18600"/>
          <a:stretch>
            <a:fillRect/>
          </a:stretch>
        </p:blipFill>
        <p:spPr>
          <a:xfrm>
            <a:off x="6371590" y="980440"/>
            <a:ext cx="5426710" cy="4467225"/>
          </a:xfrm>
          <a:prstGeom prst="ellipse">
            <a:avLst/>
          </a:prstGeom>
          <a:noFill/>
          <a:ln>
            <a:noFill/>
          </a:ln>
          <a:effectLst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wQAAD0HAAA7GwAAhBAAABAAAAAmAAAACAAAAD0gAAAAAAAA"/>
              </a:ext>
            </a:extLst>
          </p:cNvSpPr>
          <p:nvPr>
            <p:ph type="title"/>
          </p:nvPr>
        </p:nvSpPr>
        <p:spPr>
          <a:xfrm>
            <a:off x="677545" y="1176655"/>
            <a:ext cx="3749040" cy="1508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500" cap="none">
                <a:solidFill>
                  <a:srgbClr val="4E4538"/>
                </a:solidFill>
              </a:rPr>
              <a:t>1991. Tenkovi JNA ušli su u Baranju i istočnu Slavoniju a EZ uvodi embargo na uvoz oružja u SFRJ</a:t>
            </a:r>
          </a:p>
        </p:txBody>
      </p:sp>
      <p:sp>
        <p:nvSpPr>
          <p:cNvPr id="3" name="Isosceles Triangle 7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agAAAC0AAAAAkAAAAEgAAACQAAAASAAAAAAAAAAAAAAAAgAAAAEAAABQAAAAAAAAAAAAAAAAAAAAAADgPwAAAAAAAOA/AAAAAAAA4D8AAAAAAADgPwAAAAAAAOA/AAAAAAAA4D8AAAAAAADgPwAAAAAAAOA/AAAAAAAA4D8CAAAAjAAAAAEAAAAAAAAARHLEDC9gvAAQAAAAAAAAAAAAAAAAAAAAAAAAAAAAAAAAAAAAZAAAAAEAAABAAAAAAAAAAGQAAAAOAQAAAAAAAAEAAAAyAAAAPW/LAAAAAAAAAAAAAAAAAAAAAAAAAAAAAAAAAAAAAAAAAAAAAAAAAAAAAAAAAAAAAAAAAAAAAAAAAAAAFAAAADwAAAAAAAAAAAAAAERyxAwK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S9gvAA9b8sAAAAAAAAAAAAAAAAAAAAAAAAAAAAAAAAAAAAAAERyxAV/f38A5+bmA8zMzADAwP8Af39/AAAAAAAAAAAAAAAAAAAAAAAAAAAAIQAAABgAAAAUAAAAAAAAAAcAAADDAgAAhxEAABAAAAAmAAAACAAAAP//////////"/>
              </a:ext>
            </a:extLst>
          </p:cNvSpPr>
          <p:nvPr/>
        </p:nvSpPr>
        <p:spPr>
          <a:xfrm flipV="1">
            <a:off x="0" y="4445"/>
            <a:ext cx="448945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4000"/>
            </a:schemeClr>
          </a:solidFill>
          <a:ln>
            <a:noFill/>
          </a:ln>
          <a:effectLst/>
        </p:spPr>
      </p:sp>
      <p:sp>
        <p:nvSpPr>
          <p:cNvPr id="4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mWmVU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wQAADMRAAA7GwAAryMAABAAAAAmAAAACAAAAD0gAAAAAAAA"/>
              </a:ext>
            </a:extLst>
          </p:cNvSpPr>
          <p:nvPr>
            <p:ph type="body" idx="1"/>
          </p:nvPr>
        </p:nvSpPr>
        <p:spPr>
          <a:xfrm>
            <a:off x="677545" y="2795905"/>
            <a:ext cx="3749040" cy="30048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500" cap="none"/>
              <a:t>(3.VII.) druga kolona od oko 380 vozila JNA rasporedila se oko Šida, spremna za napad na Hrvatsku.</a:t>
            </a:r>
          </a:p>
          <a:p>
            <a:pPr>
              <a:defRPr lang="sr-Latn-cs"/>
            </a:pPr>
            <a:r>
              <a:rPr lang="en-us" sz="1500" cap="none"/>
              <a:t>(5.VII.) Europska zajednica (EZ) uvela je embargo na uvoz oružja u SFRJ.</a:t>
            </a:r>
          </a:p>
          <a:p>
            <a:pPr>
              <a:defRPr lang="sr-Latn-cs"/>
            </a:pPr>
            <a:r>
              <a:rPr lang="en-us" sz="1500" cap="none"/>
              <a:t>uvođenje embarga išlo je u prilog ostvarivanju ciljeva velikosrpske agresorske politike.</a:t>
            </a:r>
            <a:endParaRPr lang="hr-hr" sz="1500" cap="none"/>
          </a:p>
          <a:p>
            <a:pPr>
              <a:defRPr lang="sr-Latn-cs"/>
            </a:pPr>
            <a:r>
              <a:rPr lang="hr-hr" sz="1600" cap="none"/>
              <a:t>U Hrvatsku su stigli prvi promatrači iz Europske zajednice</a:t>
            </a:r>
            <a:endParaRPr lang="en-us" sz="1500" cap="none"/>
          </a:p>
          <a:p>
            <a:pPr>
              <a:defRPr lang="sr-Latn-cs"/>
            </a:pPr>
            <a:endParaRPr lang="en-us" sz="1500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wQAACMmAABxGgAAYigAABAAAAAmAAAACAAAAD0gAAAAAAAA"/>
              </a:ext>
            </a:extLst>
          </p:cNvSpPr>
          <p:nvPr>
            <p:ph type="ftr" sz="quarter" idx="11"/>
          </p:nvPr>
        </p:nvSpPr>
        <p:spPr>
          <a:xfrm>
            <a:off x="677545" y="6199505"/>
            <a:ext cx="362077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sz="900" kern="400000" cap="none"/>
              <a:t>DOMOVINSKI RAT - Stanislav Linić brg HV u mirovini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FFE-B0C2-25F9-8CC8-46AC41867A13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CD0-9EC2-25EA-8CC8-68BF52867A3D}" type="slidenum">
              <a:rPr lang="hr-hr" cap="none"/>
              <a:t>64</a:t>
            </a:fld>
            <a:endParaRPr lang="hr-hr" cap="none"/>
          </a:p>
        </p:txBody>
      </p:sp>
      <p:pic>
        <p:nvPicPr>
          <p:cNvPr id="8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gSWgR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sgAADKCQAAGkgAAK4i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280025" y="1591310"/>
            <a:ext cx="6440805" cy="404622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9" name="Pravokutnik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JyEAAFkbAADJSAAA6SEAABAgAAAmAAAACAAAAP//////////"/>
              </a:ext>
            </a:extLst>
          </p:cNvSpPr>
          <p:nvPr/>
        </p:nvSpPr>
        <p:spPr>
          <a:xfrm>
            <a:off x="5389245" y="4445635"/>
            <a:ext cx="6442710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3200" b="1" cap="none" spc="3">
                <a:solidFill>
                  <a:schemeClr val="bg2"/>
                </a:solidFill>
              </a:rPr>
              <a:t>POČETAK BITKE</a:t>
            </a:r>
          </a:p>
          <a:p>
            <a:pPr algn="ctr">
              <a:defRPr lang="sr-Latn-cs"/>
            </a:pPr>
            <a:r>
              <a:rPr lang="hr-hr" sz="3200" b="1" cap="none" spc="3">
                <a:solidFill>
                  <a:schemeClr val="bg2"/>
                </a:solidFill>
              </a:rPr>
              <a:t> ZA VUKOVAR I ISTOČNU SLAVONIJU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0lAADJAgAAREoAAEMn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53455" y="452755"/>
            <a:ext cx="6019165" cy="592963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Elipsa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+EMAALAKAACyRwAAeA8AABAAAAAmAAAACAAAAP//////////"/>
              </a:ext>
            </a:extLst>
          </p:cNvSpPr>
          <p:nvPr/>
        </p:nvSpPr>
        <p:spPr>
          <a:xfrm>
            <a:off x="11049000" y="1737360"/>
            <a:ext cx="605790" cy="7772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4" name="Elipsa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QIkQ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hjMAANQHAABBNwAAvAoAABAAAAAmAAAACAAAAP//////////"/>
              </a:ext>
            </a:extLst>
          </p:cNvSpPr>
          <p:nvPr/>
        </p:nvSpPr>
        <p:spPr>
          <a:xfrm>
            <a:off x="8375650" y="1272540"/>
            <a:ext cx="606425" cy="4724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5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200" cap="none"/>
              <a:t>SVE JAČE ANGAŽIRANJE JNA I POČETAK VUKOVARSKE TRAGEDIJE</a:t>
            </a:r>
            <a:endParaRPr lang="en-us" sz="3200" cap="none"/>
          </a:p>
        </p:txBody>
      </p:sp>
      <p:sp>
        <p:nvSpPr>
          <p:cNvPr id="6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v/7v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JCUAABAAAAAmAAAACAAAAD0gAAAAAAAA"/>
              </a:ext>
            </a:extLst>
          </p:cNvSpPr>
          <p:nvPr>
            <p:ph type="body" idx="2"/>
          </p:nvPr>
        </p:nvSpPr>
        <p:spPr>
          <a:xfrm>
            <a:off x="655320" y="2574925"/>
            <a:ext cx="5120005" cy="3462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spcBef>
                <a:spcPts val="920"/>
              </a:spcBef>
              <a:defRPr lang="sr-Latn-cs" sz="2575" cap="none"/>
            </a:pPr>
            <a:r>
              <a:rPr lang="en-us" sz="1595" cap="none"/>
              <a:t>Banjalučki korpus JNA prešao je rijeku Savu i pridružio se pobunjenim Srbima u napadu na Hrvatsku (Okučane, Staru i Novu Gradišku).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en-us" sz="1595" cap="none"/>
              <a:t>Pripadnici jugoslavenske kontraobavještajne službe (KOS) podmetnuli su eksploziv pred Židovsku općinu i na židovsko groblje u Zagrebu; cilj toga terorističkoga čina bio je kompromitiranje Hrvatske pred svijetom.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en-us" sz="1595" cap="none"/>
              <a:t>Žestok napad JNA i srpskih postrojba na Pakrac.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en-us" sz="1595" b="1" cap="none">
                <a:solidFill>
                  <a:srgbClr val="FF0000"/>
                </a:solidFill>
              </a:rPr>
              <a:t>Žestok napad JNA i srpskih postrojba na Vukovar </a:t>
            </a:r>
            <a:r>
              <a:rPr lang="en-us" sz="1595" cap="none"/>
              <a:t>i Borovo Naselje te Otočac i dolinu Gacke.</a:t>
            </a:r>
            <a:endParaRPr lang="hr-hr" sz="1595" cap="none"/>
          </a:p>
          <a:p>
            <a:pPr>
              <a:spcBef>
                <a:spcPts val="920"/>
              </a:spcBef>
              <a:defRPr lang="sr-Latn-cs" sz="2575" cap="none"/>
            </a:pPr>
            <a:r>
              <a:rPr lang="hr-hr" sz="1595" cap="none"/>
              <a:t>Napada se Karlovac</a:t>
            </a:r>
          </a:p>
          <a:p>
            <a:pPr>
              <a:spcBef>
                <a:spcPts val="920"/>
              </a:spcBef>
              <a:defRPr lang="sr-Latn-cs" sz="2575" cap="none"/>
            </a:pPr>
            <a:r>
              <a:rPr lang="hr-hr" sz="1595" cap="none"/>
              <a:t>Zadarsko zaleđe</a:t>
            </a:r>
            <a:endParaRPr lang="en-us" sz="1595" cap="none"/>
          </a:p>
          <a:p>
            <a:pPr>
              <a:spcBef>
                <a:spcPts val="920"/>
              </a:spcBef>
              <a:defRPr lang="sr-Latn-cs" sz="2575" cap="none"/>
            </a:pPr>
            <a:endParaRPr lang="en-us" sz="1595" cap="none"/>
          </a:p>
        </p:txBody>
      </p:sp>
      <p:sp>
        <p:nvSpPr>
          <p:cNvPr id="7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8" name="Pravokutnik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rxcAAP4hAACpMQAAvCcAABAgAAAmAAAACAAAAP//////////"/>
              </a:ext>
            </a:extLst>
          </p:cNvSpPr>
          <p:nvPr/>
        </p:nvSpPr>
        <p:spPr>
          <a:xfrm>
            <a:off x="3850005" y="5525770"/>
            <a:ext cx="4222750" cy="933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65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Kolovoz 1991.</a:t>
            </a:r>
          </a:p>
        </p:txBody>
      </p:sp>
      <p:sp>
        <p:nvSpPr>
          <p:cNvPr id="9" name="Rezervirano mjesto datum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AlIQw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3D2-9CC2-2595-8CC8-6AC02D867A3F}" type="datetime1">
              <a:t>15.12.2022.</a:t>
            </a:fld>
            <a:endParaRPr lang="hr-hr" cap="none"/>
          </a:p>
        </p:txBody>
      </p:sp>
      <p:sp>
        <p:nvSpPr>
          <p:cNvPr id="10" name="Rezervirano mjesto broja slajda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456-18C2-25C2-8CC8-EE977A867ABB}" type="slidenum">
              <a:rPr lang="hr-hr" cap="none"/>
              <a:t>65</a:t>
            </a:fld>
            <a:endParaRPr lang="hr-hr" cap="none"/>
          </a:p>
        </p:txBody>
      </p:sp>
      <p:sp>
        <p:nvSpPr>
          <p:cNvPr id="11" name="Strelica: gore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gAAAA0AAAAAkAAAAEgAAACQAAAASAAAAAAAAAABAAAAAAAAAAEAAABQAAAAMzMzMzMz5z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P////8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AAAAAMvLywDAwP8Af39/AAAAAAAAAAAAAAAAAAAAAAAAAAAAIQAAABgAAAAUAAAAEjgAABEOAAC3PAAAVBIAABAAAAAmAAAACAAAAP//////////"/>
              </a:ext>
            </a:extLst>
          </p:cNvSpPr>
          <p:nvPr/>
        </p:nvSpPr>
        <p:spPr>
          <a:xfrm>
            <a:off x="9114790" y="2286635"/>
            <a:ext cx="755015" cy="692785"/>
          </a:xfrm>
          <a:prstGeom prst="upArrow">
            <a:avLst>
              <a:gd name="adj1" fmla="val 50000"/>
              <a:gd name="adj2" fmla="val 2750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2" name="Elipsa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3C4AANcPAACWMgAAvhIAABAAAAAmAAAACAAAAP//////////"/>
              </a:ext>
            </a:extLst>
          </p:cNvSpPr>
          <p:nvPr/>
        </p:nvSpPr>
        <p:spPr>
          <a:xfrm>
            <a:off x="7617460" y="2574925"/>
            <a:ext cx="605790" cy="47180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3" name="Elipsa 2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ocCg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cjkAALAKAAAtPQAAmA0AABAAAAAmAAAACAAAAP//////////"/>
              </a:ext>
            </a:extLst>
          </p:cNvSpPr>
          <p:nvPr/>
        </p:nvSpPr>
        <p:spPr>
          <a:xfrm>
            <a:off x="9338310" y="1737360"/>
            <a:ext cx="606425" cy="47244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4" name="Elipsa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U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gzAAAOoKAACbNAAAaA4AABAAAAAmAAAACAAAAP//////////"/>
              </a:ext>
            </a:extLst>
          </p:cNvSpPr>
          <p:nvPr/>
        </p:nvSpPr>
        <p:spPr>
          <a:xfrm>
            <a:off x="7886065" y="1774190"/>
            <a:ext cx="665480" cy="567690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5" name="Elipsa 2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EC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JDIAAIkWAADeNQAAcBkAABAAAAAmAAAACAAAAP//////////"/>
              </a:ext>
            </a:extLst>
          </p:cNvSpPr>
          <p:nvPr/>
        </p:nvSpPr>
        <p:spPr>
          <a:xfrm>
            <a:off x="8150860" y="3663315"/>
            <a:ext cx="605790" cy="47180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pic>
        <p:nvPicPr>
          <p:cNvPr id="16" name="Slika 2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I4AABREAAALT0AAJAS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9145270" y="2652395"/>
            <a:ext cx="799465" cy="36512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NAPAD NA DUBROVNIK</a:t>
            </a:r>
            <a:endParaRPr lang="en-us" cap="none"/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r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JCUAABAAAAAmAAAACAAAAD0gAAAAAAAA"/>
              </a:ext>
            </a:extLst>
          </p:cNvSpPr>
          <p:nvPr>
            <p:ph type="body" idx="1"/>
          </p:nvPr>
        </p:nvSpPr>
        <p:spPr>
          <a:xfrm>
            <a:off x="655320" y="2574925"/>
            <a:ext cx="5120005" cy="3462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715" cap="none"/>
              <a:t>žestok napad JNA i četnika iz Crne Gore i Hercegovine na Dubrovnik i okolicu</a:t>
            </a:r>
            <a:endParaRPr lang="hr-hr" sz="1715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715" cap="none"/>
              <a:t>Dubrovnik je pod neprestanim napadima i granatiranjem premda je stara gradska jezgra zaštićena poveljom UNESCO-a (najžešći napadi bili su 11.XI. i 6.XII.).</a:t>
            </a:r>
            <a:endParaRPr lang="hr-hr" sz="1715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hr-hr" sz="1840" cap="none"/>
              <a:t>31.Listopad </a:t>
            </a:r>
            <a:r>
              <a:rPr lang="en-us" sz="1840" cap="none"/>
              <a:t>1991. </a:t>
            </a:r>
            <a:r>
              <a:rPr lang="hr-hr" sz="1840" cap="none"/>
              <a:t>–KONVOJ LIBERTAS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715" cap="none"/>
              <a:t>U Dubrovnik je uplovio humanitarni konvoj </a:t>
            </a:r>
            <a:r>
              <a:rPr lang="en-us" sz="1715" i="1" cap="none"/>
              <a:t>Libertas</a:t>
            </a:r>
            <a:r>
              <a:rPr lang="en-us" sz="1715" cap="none"/>
              <a:t> (putnički brod </a:t>
            </a:r>
            <a:r>
              <a:rPr lang="en-us" sz="1715" i="1" cap="none"/>
              <a:t>Slavija</a:t>
            </a:r>
            <a:r>
              <a:rPr lang="en-us" sz="1715" cap="none"/>
              <a:t> i tridesetak brodova i brodica iz raznih hrvatskih luka); </a:t>
            </a:r>
            <a:endParaRPr lang="hr-hr" sz="1715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r>
              <a:rPr lang="en-us" sz="1715" cap="none"/>
              <a:t>konvoj su predvodili </a:t>
            </a:r>
            <a:endParaRPr lang="hr-hr" sz="1715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350" cap="none"/>
              <a:t>predsjednik Predsjedništva SFRJ S. Mesić </a:t>
            </a:r>
            <a:endParaRPr lang="hr-hr" sz="1350" cap="none"/>
          </a:p>
          <a:p>
            <a:pPr lvl="1">
              <a:lnSpc>
                <a:spcPct val="80000"/>
              </a:lnSpc>
              <a:spcBef>
                <a:spcPts val="460"/>
              </a:spcBef>
              <a:defRPr lang="sr-Latn-cs" sz="2210" cap="none"/>
            </a:pPr>
            <a:r>
              <a:rPr lang="en-us" sz="1350" cap="none"/>
              <a:t>hrvatski premijer F. Gregurić.</a:t>
            </a:r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sz="1715" cap="none"/>
          </a:p>
          <a:p>
            <a:pPr>
              <a:lnSpc>
                <a:spcPct val="80000"/>
              </a:lnSpc>
              <a:spcBef>
                <a:spcPts val="920"/>
              </a:spcBef>
              <a:defRPr lang="sr-Latn-cs" sz="2575" cap="none"/>
            </a:pPr>
            <a:endParaRPr lang="en-us" sz="1715" cap="none"/>
          </a:p>
        </p:txBody>
      </p:sp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Pravokutnik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/i4AAOkeAAAZSgAApyQAABAgAAAmAAAACAAAAP//////////"/>
              </a:ext>
            </a:extLst>
          </p:cNvSpPr>
          <p:nvPr/>
        </p:nvSpPr>
        <p:spPr>
          <a:xfrm>
            <a:off x="7639050" y="5024755"/>
            <a:ext cx="4406265" cy="9334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65" b="1" cap="none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Listopad 1991.</a:t>
            </a:r>
          </a:p>
        </p:txBody>
      </p:sp>
      <p:sp>
        <p:nvSpPr>
          <p:cNvPr id="6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AF0-BEC2-25FC-8CC8-48A944867A1D}" type="datetime1">
              <a:t>15.12.2022.</a:t>
            </a:fld>
            <a:endParaRPr lang="hr-hr" cap="none"/>
          </a:p>
        </p:txBody>
      </p:sp>
      <p:sp>
        <p:nvSpPr>
          <p:cNvPr id="7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//P2s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085-CBC2-25A6-8CC8-3DF31E867A68}" type="slidenum">
              <a:rPr lang="hr-hr" cap="none"/>
              <a:t>66</a:t>
            </a:fld>
            <a:endParaRPr lang="hr-hr" cap="none"/>
          </a:p>
        </p:txBody>
      </p:sp>
      <p:pic>
        <p:nvPicPr>
          <p:cNvPr id="8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M/V6gBQ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gSWgR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DP1eoAf39/AOfm5gPMzMwAwMD/AH9/fwAAAAAAAAAAAAAAAAD///8AAAAAACEAAAAYAAAAFAAAAAomAADDAAAADkoAAEs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83630" y="123825"/>
            <a:ext cx="5854700" cy="4963160"/>
          </a:xfrm>
          <a:prstGeom prst="rect">
            <a:avLst/>
          </a:prstGeom>
          <a:noFill/>
          <a:ln w="50800" cap="flat" cmpd="sng" algn="ctr">
            <a:solidFill>
              <a:srgbClr val="CFD5EA"/>
            </a:solidFill>
            <a:prstDash val="solid"/>
            <a:headEnd type="none"/>
            <a:tailEnd type="none"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nQ29o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N8DAACCLAAALw4AABAAAAAmAAAACAAAAD0gAAAAAAAA"/>
              </a:ext>
            </a:extLst>
          </p:cNvSpPr>
          <p:nvPr>
            <p:ph type="title"/>
          </p:nvPr>
        </p:nvSpPr>
        <p:spPr>
          <a:xfrm>
            <a:off x="648970" y="629285"/>
            <a:ext cx="6586220" cy="16764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3400" b="1" cap="none"/>
              <a:t>25.Listopad 1991.</a:t>
            </a:r>
            <a:r>
              <a:t/>
            </a:r>
            <a:br/>
            <a:r>
              <a:rPr lang="en-us" sz="3400" b="1" cap="none"/>
              <a:t>JEDAN OD NAJDRAMATIČNIJIH POTHVATA U DOMOVINSKOM RATU</a:t>
            </a:r>
            <a:endParaRPr lang="en-us" sz="3400" cap="none"/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/gMAAAAPAACCLAAASSYAABAAAAAmAAAACAAAAD0gAAAAAAAA"/>
              </a:ext>
            </a:extLst>
          </p:cNvSpPr>
          <p:nvPr>
            <p:ph type="body" idx="1"/>
          </p:nvPr>
        </p:nvSpPr>
        <p:spPr>
          <a:xfrm>
            <a:off x="648970" y="2438400"/>
            <a:ext cx="6586220" cy="378523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en-us" sz="2400" cap="none"/>
              <a:t>„Napustio sam JNA jer nisam sposoban ni voljan pucati na hrvatske vojnike”</a:t>
            </a:r>
          </a:p>
          <a:p>
            <a:pPr marL="914400" lvl="4" indent="0">
              <a:buNone/>
              <a:defRPr lang="sr-Latn-cs"/>
            </a:pPr>
            <a:r>
              <a:rPr lang="en-us" sz="2400" cap="none"/>
              <a:t>pilot </a:t>
            </a:r>
          </a:p>
          <a:p>
            <a:pPr marL="914400" lvl="4" indent="0">
              <a:buNone/>
              <a:defRPr lang="sr-Latn-cs"/>
            </a:pPr>
            <a:r>
              <a:rPr lang="en-us" sz="2400" cap="none"/>
              <a:t>Rudolf Per</a:t>
            </a:r>
            <a:r>
              <a:rPr lang="hr-hr" sz="2400" cap="none"/>
              <a:t>e</a:t>
            </a:r>
            <a:r>
              <a:rPr lang="en-us" sz="2400" cap="none"/>
              <a:t>šin</a:t>
            </a:r>
          </a:p>
          <a:p>
            <a:pPr marL="0">
              <a:defRPr lang="sr-Latn-cs"/>
            </a:pPr>
            <a:endParaRPr lang="en-us" sz="2400" cap="none"/>
          </a:p>
        </p:txBody>
      </p:sp>
      <p:pic>
        <p:nvPicPr>
          <p:cNvPr id="4" name="Picture 4" descr="Slikovni rezultat za RUDOLF PEREŠIN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hAMAAAAAAACHEQ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wuAAAAAAAAAEsAADAqAAAQAAAAJgAAAAgAAAABgQAAf+DBAQ=="/>
              </a:ext>
            </a:extLst>
          </p:cNvPicPr>
          <p:nvPr>
            <p:ph type="pic" idx="2"/>
          </p:nvPr>
        </p:nvPicPr>
        <p:blipFill>
          <a:blip r:embed="rId2"/>
          <a:srcRect l="9000" r="44870"/>
          <a:stretch>
            <a:fillRect/>
          </a:stretch>
        </p:blipFill>
        <p:spPr>
          <a:xfrm>
            <a:off x="7556500" y="0"/>
            <a:ext cx="4635500" cy="6858000"/>
          </a:xfrm>
          <a:prstGeom prst="rect">
            <a:avLst/>
          </a:prstGeom>
          <a:noFill/>
          <a:effectLst/>
        </p:spPr>
      </p:pic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BMAABonAACCLAAAWSkAABAAAAAmAAAACAAAAD0gAAAAAAAA"/>
              </a:ext>
            </a:extLst>
          </p:cNvSpPr>
          <p:nvPr>
            <p:ph type="ftr" sz="quarter" idx="11"/>
          </p:nvPr>
        </p:nvSpPr>
        <p:spPr>
          <a:xfrm>
            <a:off x="3096260" y="6356350"/>
            <a:ext cx="413893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Pravokutnik: odsječeni dijagonalni kutovi 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rAAAAE0AAAAAkAAAAEgAAACQAAAASAAAAAAAAAAAAAAAAAAAAAEAAABQAAAAAAAAAAAAAABr6vkLOWDFPwAAAAAAAOA/AAAAAAAA4D8AAAAAAADgPwAAAAAAAOA/AAAAAAAA4D8AAAAAAADgPwAAAAAAAOA/AAAAAAAA4D8CAAAAjAAAAAEAAAADAAAAYYLLAC9gvAAAAAAAAAAAAAAAAAAAAAAAAAAAAAAAAAAAAAAAZAAAAAEAAABAAAAAAAAAAGQAAAAOAQAAAAAAAAEAAAAyAAAAPW/LAAAAAAAAAAAAAAAAAAAAAAAAAAAAAAAAAAAAAAAAAAAAAAAAAAAAAAAAAAAAAAAAAAAAAAAAAAAAFAAAADwAAAABAAAAAAAAAERyxAw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YYLLAC9gvAA9b8sAAAAAAAAAAAAAAAAAAAAAAAAAAAAAAAAAAAAAAERyxAUAAAACAAAAAszMzADAwP8Af39/AAAAAAAAAAAAAAAAAAAAAAAAAAAAIQAAABgAAAAUAAAAvBUAAOAaAACCLAAASSYAABAgAAAmAAAACAAAAP//////////"/>
              </a:ext>
            </a:extLst>
          </p:cNvSpPr>
          <p:nvPr/>
        </p:nvSpPr>
        <p:spPr>
          <a:xfrm>
            <a:off x="3533140" y="4368800"/>
            <a:ext cx="3702050" cy="1854835"/>
          </a:xfrm>
          <a:prstGeom prst="snip2DiagRect">
            <a:avLst>
              <a:gd name="adj1" fmla="val 0"/>
              <a:gd name="adj2" fmla="val 16666"/>
            </a:avLst>
          </a:prstGeom>
          <a:gradFill flip="none" rotWithShape="0">
            <a:gsLst>
              <a:gs pos="0">
                <a:srgbClr val="6182CB"/>
              </a:gs>
              <a:gs pos="50000">
                <a:srgbClr val="3D6FCB"/>
              </a:gs>
              <a:gs pos="100000">
                <a:srgbClr val="2F60BC"/>
              </a:gs>
            </a:gsLst>
            <a:lin ang="5400000" scaled="0"/>
            <a:tileRect/>
          </a:gradFill>
          <a:ln w="6350" cap="flat" cmpd="sng" algn="ctr">
            <a:solidFill>
              <a:schemeClr val="accent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spcAft>
                <a:spcPts val="600"/>
              </a:spcAft>
              <a:defRPr lang="sr-Latn-cs" cap="none">
                <a:solidFill>
                  <a:srgbClr val="FFFFFF"/>
                </a:solidFill>
              </a:defRPr>
            </a:pPr>
            <a:r>
              <a:rPr lang="hr-hr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Proboj medijske blokade Domovinskog rata na međunarodnoj sceni i </a:t>
            </a:r>
          </a:p>
          <a:p>
            <a:pPr algn="ctr">
              <a:spcAft>
                <a:spcPts val="600"/>
              </a:spcAft>
              <a:defRPr lang="sr-Latn-cs" cap="none">
                <a:solidFill>
                  <a:srgbClr val="FFFFFF"/>
                </a:solidFill>
              </a:defRPr>
            </a:pPr>
            <a:r>
              <a:rPr lang="hr-hr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pobjeda Hrvatske u informacijskom ratovanju</a:t>
            </a:r>
          </a:p>
        </p:txBody>
      </p:sp>
      <p:sp>
        <p:nvSpPr>
          <p:cNvPr id="7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239-77C2-25D4-8CC8-81816C867AD4}" type="datetime1">
              <a:t>15.12.2022.</a:t>
            </a:fld>
            <a:endParaRPr lang="hr-hr" cap="none"/>
          </a:p>
        </p:txBody>
      </p:sp>
      <p:sp>
        <p:nvSpPr>
          <p:cNvPr id="8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187-C9C2-25C7-8CC8-3F927F867A6A}" type="slidenum">
              <a:rPr lang="hr-hr" cap="none"/>
              <a:t>67</a:t>
            </a:fld>
            <a:endParaRPr lang="hr-hr" cap="none"/>
          </a:p>
        </p:txBody>
      </p:sp>
      <p:pic>
        <p:nvPicPr>
          <p:cNvPr id="9" name="Grafika 10" descr="Strelica: lagana krivulja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AcAAAA4AAAAAAAAAAAAAAAAAAAA////AAAAAAAAAAAAAAAAAAAAAAAAAAAAAAAAAAAAAABkAAAAZAAAAAAAAAAjAAAABAAAAGQAAAAXAAAAFAAAAAAAAAAAAAAA/38AAP9/AAAAAAAACQAAAAQAAAAAAAAAHgAAAGgAAAAAAAAAAAAAAAAAAAAAAAAAAAAAABAnAAAQJwAAAAAAAAAAAAAAAAAAAAAAAAAAAAAAAAAAAAAAAAAAAABQAA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AAAAADLy8sAwMD/AH9/fwAAAAAAAAAAAAAAAAD///8AAAAAACEAAAAYAAAAFAAAAFoGAACPFwAABRcAADkoAAAQAAAAJgAAAAgAAAD//////////w=="/>
              </a:ext>
            </a:extLst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:p15="http://schemas.microsoft.com/office/powerpoint/2012/main" xmlns:p14="http://schemas.microsoft.com/office/powerpoint/2010/main" xmlns:mc="http://schemas.openxmlformats.org/markup-compatibility/2006" xmlns="" r:embed="rId4"/>
              </a:ext>
            </a:extLst>
          </a:blip>
          <a:stretch>
            <a:fillRect/>
          </a:stretch>
        </p:blipFill>
        <p:spPr>
          <a:xfrm>
            <a:off x="1032510" y="3829685"/>
            <a:ext cx="2709545" cy="2708910"/>
          </a:xfrm>
          <a:prstGeom prst="rect">
            <a:avLst/>
          </a:prstGeom>
          <a:noFill/>
          <a:ln>
            <a:noFill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/>
            </a:pPr>
            <a:r>
              <a:rPr lang="hr-hr" cap="none"/>
              <a:t>LISTOPAD </a:t>
            </a:r>
            <a:r>
              <a:rPr lang="en-us" cap="none"/>
              <a:t>1991.</a:t>
            </a:r>
            <a:r>
              <a:t/>
            </a:r>
            <a:br/>
            <a:r>
              <a:rPr lang="hr-hr" cap="none"/>
              <a:t>POVLAČENJE JNA IZ HRVATSKE</a:t>
            </a:r>
            <a:endParaRPr lang="en-us" cap="none"/>
          </a:p>
        </p:txBody>
      </p:sp>
      <p:sp>
        <p:nvSpPr>
          <p:cNvPr id="3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oNAACHIwAAVSYAABAAAAAmAAAACAAAAD0gAAAAAAAA"/>
              </a:ext>
            </a:extLst>
          </p:cNvSpPr>
          <p:nvPr>
            <p:ph type="body" idx="2"/>
          </p:nvPr>
        </p:nvSpPr>
        <p:spPr>
          <a:xfrm>
            <a:off x="655320" y="2251710"/>
            <a:ext cx="5120005" cy="397954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U Genevi je potpisan sporazum o deblokadi vojarni JNA i povlačenju JNA iz Hrvatske.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U skladu s dogovorom JNA </a:t>
            </a:r>
            <a:r>
              <a:rPr lang="hr-hr" sz="1800" cap="none"/>
              <a:t>napušta: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Jastrebarsko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Pulu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Rijeku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ratnu luku Divulje kod Splita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Dugo Selo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Pleso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vojni kompleks Loru u Splitu </a:t>
            </a:r>
            <a:endParaRPr lang="hr-hr" sz="1200" cap="none"/>
          </a:p>
          <a:p>
            <a:pPr lvl="1">
              <a:lnSpc>
                <a:spcPct val="80000"/>
              </a:lnSpc>
              <a:defRPr lang="sr-Latn-cs"/>
            </a:pPr>
            <a:r>
              <a:rPr lang="en-us" sz="1200" cap="none"/>
              <a:t>druge vojarne na teritoriju pod nadzorom legalnih vlasti Republike Hrvatske.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(27.XI.) VS UN-a donijelo je odluku (Rezolucija 721) o upućivanju mirovnih snaga (UNPROFOR) u Hrvatsku.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1800" cap="none"/>
              <a:t>.</a:t>
            </a:r>
          </a:p>
        </p:txBody>
      </p:sp>
      <p:sp>
        <p:nvSpPr>
          <p:cNvPr id="4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058-16C2-25B6-8CC8-E0E30E867AB5}" type="datetime1">
              <a:t>15.12.2022.</a:t>
            </a:fld>
            <a:endParaRPr lang="hr-hr" cap="none"/>
          </a:p>
        </p:txBody>
      </p:sp>
      <p:sp>
        <p:nvSpPr>
          <p:cNvPr id="6" name="Rezervirano mjesto broja slajd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11D-53C2-25D7-8CC8-A5826F867AF0}" type="slidenum">
              <a:rPr lang="hr-hr" cap="none"/>
              <a:t>68</a:t>
            </a:fld>
            <a:endParaRPr lang="hr-hr" cap="none"/>
          </a:p>
        </p:txBody>
      </p:sp>
      <p:pic>
        <p:nvPicPr>
          <p:cNvPr id="7" name="Picture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JElAABhCAAATUgAAJEf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106795" y="1362075"/>
            <a:ext cx="5646420" cy="376936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0QEAAA8NAACBFQAAPB4AABAAAAAmAAAACAAAAAEgAAAAAAAA"/>
              </a:ext>
            </a:extLst>
          </p:cNvSpPr>
          <p:nvPr>
            <p:ph type="title"/>
          </p:nvPr>
        </p:nvSpPr>
        <p:spPr>
          <a:xfrm>
            <a:off x="295275" y="2122805"/>
            <a:ext cx="3200400" cy="279209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2800" cap="none">
                <a:solidFill>
                  <a:schemeClr val="bg1"/>
                </a:solidFill>
                <a:latin typeface="Archivo Black" pitchFamily="2" charset="0"/>
                <a:ea typeface="Calibri Light" pitchFamily="2" charset="-18"/>
                <a:cs typeface="Calibri Light" pitchFamily="2" charset="-18"/>
              </a:rPr>
              <a:t>PAD VUKOVARA</a:t>
            </a:r>
          </a:p>
        </p:txBody>
      </p:sp>
      <p:pic>
        <p:nvPicPr>
          <p:cNvPr id="3" name="Content Placeholder 9" descr="a1-obrasp12-19 11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OQUAAAAAAAB+AAAAv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EVAAAAAAAA40oAAOEpAAAQAAAAJgAAAAgAAAABgQAAAAAAAA=="/>
              </a:ext>
            </a:extLst>
          </p:cNvPicPr>
          <p:nvPr>
            <p:ph type="pic" idx="1"/>
          </p:nvPr>
        </p:nvPicPr>
        <p:blipFill>
          <a:blip r:embed="rId3"/>
          <a:srcRect l="13370" r="1260" b="1880"/>
          <a:stretch>
            <a:fillRect/>
          </a:stretch>
        </p:blipFill>
        <p:spPr>
          <a:xfrm>
            <a:off x="3536315" y="0"/>
            <a:ext cx="8637270" cy="6807835"/>
          </a:xfrm>
          <a:prstGeom prst="rect">
            <a:avLst/>
          </a:prstGeom>
        </p:spPr>
      </p:pic>
      <p:sp>
        <p:nvSpPr>
          <p:cNvPr id="4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7806-48C2-258E-8CC8-BEDB36867AEB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9FE-B0C2-25CF-8CC8-469A77867A13}" type="slidenum">
              <a:rPr lang="hr-hr" cap="none"/>
              <a:t>69</a:t>
            </a:fld>
            <a:endParaRPr lang="hr-hr" cap="none"/>
          </a:p>
        </p:txBody>
      </p:sp>
      <p:sp>
        <p:nvSpPr>
          <p:cNvPr id="7" name="Elipsa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5yQAAEcdAABkMQAAgCUAABAAAAAmAAAACAAAAP//////////"/>
              </a:ext>
            </a:extLst>
          </p:cNvSpPr>
          <p:nvPr/>
        </p:nvSpPr>
        <p:spPr>
          <a:xfrm>
            <a:off x="5998845" y="4759325"/>
            <a:ext cx="2030095" cy="133667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8" name="TekstniOkvir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tB8AAFMiAABKJwAATSYAABAgAAAmAAAACAAAAP//////////"/>
              </a:ext>
            </a:extLst>
          </p:cNvSpPr>
          <p:nvPr/>
        </p:nvSpPr>
        <p:spPr>
          <a:xfrm>
            <a:off x="5153660" y="5579745"/>
            <a:ext cx="1233170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b="1" cap="none">
                <a:solidFill>
                  <a:srgbClr val="FF0000"/>
                </a:solidFill>
              </a:rPr>
              <a:t>KUPRES</a:t>
            </a:r>
          </a:p>
          <a:p>
            <a:pPr>
              <a:defRPr lang="sr-Latn-cs"/>
            </a:pPr>
            <a:r>
              <a:rPr lang="hr-hr" b="1" cap="none">
                <a:solidFill>
                  <a:srgbClr val="FF0000"/>
                </a:solidFill>
              </a:rPr>
              <a:t>VUKOVAR</a:t>
            </a:r>
          </a:p>
        </p:txBody>
      </p:sp>
      <p:sp>
        <p:nvSpPr>
          <p:cNvPr id="9" name="Rectangle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AAAAP///wgAAAAAAAAAAAAAAAAAAAAAAAAAAAAAAAAAAAAAZAAAAAEAAABAAAAAAAAAAAAAAAAAAAAAAAAAAAAAAAAAAAAAAAAAAAAAAAAAAAAAAAAAAAAAAAAAAAAAAAAAAAAAAAAAAAAAAAAAAAAAAAAAAAAAAAAAAAAAAAAAAAAAFAAAADwAAAABAAAAAAAAAAA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AAAAAB/f38A5+bmA8zMzADAwP8Af39/AAAAAAAAAAAAAAAAAAAAAAAAAAAAIQAAABgAAAAUAAAAaTIAANoAAAAASwAAiwcAABAAAAAmAAAACAAAAP//////////"/>
              </a:ext>
            </a:extLst>
          </p:cNvSpPr>
          <p:nvPr/>
        </p:nvSpPr>
        <p:spPr>
          <a:xfrm>
            <a:off x="8194675" y="138430"/>
            <a:ext cx="3997325" cy="1087755"/>
          </a:xfrm>
          <a:prstGeom prst="rect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2000" cap="none">
                <a:latin typeface="Arial Black" pitchFamily="2" charset="-18"/>
                <a:ea typeface="Calibri" pitchFamily="2" charset="-18"/>
                <a:cs typeface="Calibri" pitchFamily="2" charset="-18"/>
              </a:rPr>
              <a:t>OBOSTRANI RASPORED SNAGA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2000" cap="none">
                <a:latin typeface="Arial Black" pitchFamily="2" charset="-18"/>
                <a:ea typeface="Calibri" pitchFamily="2" charset="-18"/>
                <a:cs typeface="Calibri" pitchFamily="2" charset="-18"/>
              </a:rPr>
              <a:t>12.-19.11.1991.GODINE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3" name="Rezervirano mjesto sadržaja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w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EB4-FAC2-25B8-8CC8-0CED00867A59}" type="datetime1">
              <a:t>15.12.2022.</a:t>
            </a:fld>
            <a:endParaRPr lang="hr-hr" cap="none"/>
          </a:p>
        </p:txBody>
      </p:sp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5d4s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EA2-ECC2-25C8-8CC8-1A9D70867A4F}" type="slidenum">
              <a:rPr lang="hr-hr" cap="none"/>
              <a:t>7</a:t>
            </a:fld>
            <a:endParaRPr lang="hr-hr" cap="none"/>
          </a:p>
        </p:txBody>
      </p:sp>
      <p:sp>
        <p:nvSpPr>
          <p:cNvPr id="7" name="Naslov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kwEAAFkDAABDQgAAgQsAABAAAAAmAAAACAAAAP//////////"/>
              </a:ext>
            </a:extLst>
          </p:cNvSpPr>
          <p:nvPr/>
        </p:nvSpPr>
        <p:spPr>
          <a:xfrm>
            <a:off x="255905" y="544195"/>
            <a:ext cx="10515600" cy="132588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tabLst/>
              <a:defRPr lang="sr-Latn-cs" sz="4400" kern="1" cap="none">
                <a:solidFill>
                  <a:schemeClr val="tx1"/>
                </a:solidFill>
                <a:latin typeface="Calibri Light" pitchFamily="2" charset="-18"/>
                <a:ea typeface="Calibri" pitchFamily="2" charset="-18"/>
                <a:cs typeface="Calibri" pitchFamily="2" charset="-18"/>
              </a:defRPr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 defTabSz="914400">
              <a:tabLst>
                <a:tab pos="717550" algn="l"/>
              </a:tabLst>
              <a:defRPr lang="sr-Latn-cs"/>
            </a:pPr>
            <a:r>
              <a:rPr lang="hr-hr" sz="3200" b="1" cap="none"/>
              <a:t>Kraj „HLADNOG RATA „ u Europi</a:t>
            </a:r>
          </a:p>
          <a:p>
            <a:pPr marL="1028700" lvl="1" indent="-571500" defTabSz="914400">
              <a:buFont typeface="Arial" pitchFamily="2" charset="-18"/>
              <a:buChar char="•"/>
              <a:tabLst>
                <a:tab pos="717550" algn="l"/>
              </a:tabLst>
              <a:defRPr lang="sr-Latn-cs"/>
            </a:pPr>
            <a:r>
              <a:rPr lang="hr-hr" sz="1400" b="1" cap="none"/>
              <a:t>24.09.1990. pad  Berlinskog zida</a:t>
            </a:r>
          </a:p>
          <a:p>
            <a:pPr marL="1028700" lvl="1" indent="-571500" defTabSz="914400">
              <a:buFont typeface="Arial" pitchFamily="2" charset="-18"/>
              <a:buChar char="•"/>
              <a:tabLst>
                <a:tab pos="717550" algn="l"/>
              </a:tabLst>
              <a:defRPr lang="sr-Latn-cs"/>
            </a:pPr>
            <a:r>
              <a:rPr lang="hr-hr" sz="1400" b="1" cap="none"/>
              <a:t>03.10.1990. ujedinjenje Njemačke</a:t>
            </a:r>
          </a:p>
          <a:p>
            <a:pPr marL="1028700" lvl="1" indent="-571500" defTabSz="914400">
              <a:buFont typeface="Arial" pitchFamily="2" charset="-18"/>
              <a:buChar char="•"/>
              <a:tabLst>
                <a:tab pos="717550" algn="l"/>
              </a:tabLst>
              <a:defRPr lang="sr-Latn-cs"/>
            </a:pPr>
            <a:r>
              <a:rPr lang="hr-hr" sz="1400" b="1" cap="none"/>
              <a:t>Raspad višenacionalnih država</a:t>
            </a:r>
          </a:p>
        </p:txBody>
      </p:sp>
      <p:sp>
        <p:nvSpPr>
          <p:cNvPr id="8" name="Elipsa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5SMAAIUWAADpLAAA/BsAABAAAAAmAAAACAAAAP//////////"/>
              </a:ext>
            </a:extLst>
          </p:cNvSpPr>
          <p:nvPr/>
        </p:nvSpPr>
        <p:spPr>
          <a:xfrm>
            <a:off x="5835015" y="3660775"/>
            <a:ext cx="1465580" cy="88836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9" name="Elipsa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///w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HCMAAP0cAACiMAAA8CMAABAAAAAmAAAACAAAAP//////////"/>
              </a:ext>
            </a:extLst>
          </p:cNvSpPr>
          <p:nvPr/>
        </p:nvSpPr>
        <p:spPr>
          <a:xfrm rot="1171634">
            <a:off x="5707380" y="4712335"/>
            <a:ext cx="2198370" cy="112966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0" name="Elipsa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kr3P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3R0AADkRAAA5JgAAXB0AABAAAAAmAAAACAAAAP//////////"/>
              </a:ext>
            </a:extLst>
          </p:cNvSpPr>
          <p:nvPr/>
        </p:nvSpPr>
        <p:spPr>
          <a:xfrm rot="1746335">
            <a:off x="4854575" y="2799715"/>
            <a:ext cx="1358900" cy="1972945"/>
          </a:xfrm>
          <a:prstGeom prst="ellipse">
            <a:avLst/>
          </a:prstGeom>
          <a:noFill/>
          <a:ln w="762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1" name="TextBox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qE55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oy0AAM4FAADuQgAAUw4AABAgAAAmAAAACAAAAP//////////"/>
              </a:ext>
            </a:extLst>
          </p:cNvSpPr>
          <p:nvPr/>
        </p:nvSpPr>
        <p:spPr>
          <a:xfrm>
            <a:off x="7418705" y="943610"/>
            <a:ext cx="3461385" cy="138493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28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VARŠAVSKI UGOVOR VIŠE NE POSTOJI</a:t>
            </a:r>
          </a:p>
          <a:p>
            <a:pPr algn="ctr">
              <a:defRPr lang="sr-Latn-cs"/>
            </a:pPr>
            <a:r>
              <a:rPr lang="hr-hr" sz="2800" b="1" cap="none">
                <a:solidFill>
                  <a:schemeClr val="bg1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SSSR VIŠE NE POSTOJI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MAAAAFAAAA/f///wEAAAASAAAADAAAAAAAAAAAAAAAAAAAAAkAAAD9////AQAAABIAAAAMAAAAAAAAAAAAAAAAAAAADQAAAP3///8BAAAAEgAAAAwAAAAAAAAAAAAAAAAAAAA="/>
      </p:ext>
    </p:ext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8B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IjAAAgAwAA4UkAAJ8c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843270" y="508000"/>
            <a:ext cx="6166485" cy="41446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D8CAACHIwAAqQwAABAAAAAmAAAACAAAAD0gAAAAAAAA"/>
              </a:ext>
            </a:extLst>
          </p:cNvSpPr>
          <p:nvPr>
            <p:ph type="title"/>
          </p:nvPr>
        </p:nvSpPr>
        <p:spPr>
          <a:xfrm>
            <a:off x="655320" y="365125"/>
            <a:ext cx="5120005" cy="169291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700" b="1" cap="none"/>
              <a:t>VUKOVARSKA TRAGEDIJA</a:t>
            </a:r>
            <a:endParaRPr lang="en-us" sz="3700" b="1" cap="none"/>
          </a:p>
        </p:txBody>
      </p:sp>
      <p:cxnSp>
        <p:nvCxnSpPr>
          <p:cNvPr id="4" name="Straight Arrow Connector 12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AAAAAke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J/f38A5+bmA8zMzADAwP8Af39/AAAAAAAAAAAAAAAAAAAAAAAAAAAAIQAAABgAAAAUAAAACAQAAEAOAAAoIAAAVA4AABAAAAAmAAAACAAAAP//////////"/>
              </a:ext>
            </a:extLst>
          </p:cNvCxnSpPr>
          <p:nvPr/>
        </p:nvCxnSpPr>
        <p:spPr>
          <a:xfrm>
            <a:off x="655320" y="2316480"/>
            <a:ext cx="4572000" cy="127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sp>
        <p:nvSpPr>
          <p:cNvPr id="5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NcPAACHIwAAIyUAABAAAAAmAAAACAAAAD0gAAAAAAAA"/>
              </a:ext>
            </a:extLst>
          </p:cNvSpPr>
          <p:nvPr>
            <p:ph type="body" idx="1"/>
          </p:nvPr>
        </p:nvSpPr>
        <p:spPr>
          <a:xfrm>
            <a:off x="655320" y="2574925"/>
            <a:ext cx="5120005" cy="34620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1800" cap="none"/>
              <a:t>(18.XI.) U Vukovaru je prestao organizirani otpor hrvatskih branitelja (u Borovu Naselju organizirani otpor prestao je dan kasnije); </a:t>
            </a:r>
          </a:p>
          <a:p>
            <a:pPr>
              <a:defRPr lang="sr-Latn-cs"/>
            </a:pPr>
            <a:r>
              <a:rPr lang="hr-hr" sz="1800" cap="none"/>
              <a:t>NEZAPAMĆENI RATNI ZLOČIN U NOVIJOJ SVJETSKOJ POVIJESTI</a:t>
            </a:r>
            <a:endParaRPr lang="en-us" sz="1800" cap="none"/>
          </a:p>
        </p:txBody>
      </p:sp>
      <p:sp>
        <p:nvSpPr>
          <p:cNvPr id="6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CAQAABonAABYHQAAWSkAABAAAAAmAAAACAAAAD0gAAAAAAAA"/>
              </a:ext>
            </a:extLst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l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7" name="Rezervirano mjesto datuma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8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9BE-F0C2-25AF-8CC8-06FA17867A53}" type="datetime1">
              <a:t>15.12.2022.</a:t>
            </a:fld>
            <a:endParaRPr lang="hr-hr" cap="none"/>
          </a:p>
        </p:txBody>
      </p:sp>
      <p:sp>
        <p:nvSpPr>
          <p:cNvPr id="8" name="Rezervirano mjesto broja slajda 10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410-5EC2-25B2-8CC8-A8E70A867AFD}" type="slidenum">
              <a:rPr lang="hr-hr" cap="none"/>
              <a:t>70</a:t>
            </a:fld>
            <a:endParaRPr lang="hr-hr" cap="none"/>
          </a:p>
        </p:txBody>
      </p:sp>
      <p:pic>
        <p:nvPicPr>
          <p:cNvPr id="9" name="Slika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7qMG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UXAABdFwAAWygAADQh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894455" y="3797935"/>
            <a:ext cx="2665730" cy="159956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Slika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Fim2L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cJAAARHQAA3hkAAIM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1508125" y="4725035"/>
            <a:ext cx="2696845" cy="13728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Pravokutnik: zaobljeni kutovi 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/wh4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/wF/f38A5+bmA8zMzADAwP8Af39/AAAAAAAAAAAAAAAAAAAAAAAAAAAAIQAAABgAAAAUAAAAfTYAALcXAAAKSgAA9ygAABAAAAAmAAAACAAAAP//////////"/>
              </a:ext>
            </a:extLst>
          </p:cNvSpPr>
          <p:nvPr/>
        </p:nvSpPr>
        <p:spPr>
          <a:xfrm>
            <a:off x="8857615" y="3855085"/>
            <a:ext cx="3178175" cy="280416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762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2400" cap="none"/>
              <a:t>Zašto baš Vukovar?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2400" cap="none"/>
              <a:t>Na taktičkoj razini izgubljena bitka koja je odlučujuće utjecala na stratešku razinu-DOBIJANJE RATA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en-us" sz="3600" cap="none"/>
              <a:t>Vukovar-potpuni moralni slom</a:t>
            </a:r>
            <a:r>
              <a:rPr lang="hr-hr" sz="3600" cap="none"/>
              <a:t>/počelo je vrijeme GOSPODARA RATA</a:t>
            </a:r>
            <a:endParaRPr lang="en-us" sz="3600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o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LgYAAAQMAABwJgAAwCQAABAAAAAmAAAACAAAAAEgAAAAAAAA"/>
              </a:ext>
            </a:extLst>
          </p:cNvSpPr>
          <p:nvPr>
            <p:ph type="body" idx="1"/>
          </p:nvPr>
        </p:nvSpPr>
        <p:spPr>
          <a:xfrm>
            <a:off x="1004570" y="1953260"/>
            <a:ext cx="5243830" cy="40208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cap="none"/>
              <a:t>U kasnu jesen 1991. JNA i njeni časnici Srbima potrebni samo radi iskorištavnja ratne tehnike i kakvog-takvog taktičkog osmišljavanja akcija. </a:t>
            </a:r>
          </a:p>
          <a:p>
            <a:pPr>
              <a:defRPr lang="sr-Latn-cs"/>
            </a:pPr>
            <a:r>
              <a:rPr lang="en-us" cap="none"/>
              <a:t>Nastupilo vrijeme paravojski</a:t>
            </a:r>
            <a:endParaRPr lang="hr-hr" cap="none"/>
          </a:p>
          <a:p>
            <a:pPr lvl="1">
              <a:defRPr lang="sr-Latn-cs"/>
            </a:pPr>
            <a:r>
              <a:rPr lang="hr-hr" sz="2000" cap="none"/>
              <a:t>Arkanovi </a:t>
            </a:r>
            <a:r>
              <a:rPr lang="hr-hr" sz="2000" b="1" cap="none"/>
              <a:t>TIGROVI</a:t>
            </a:r>
            <a:r>
              <a:rPr lang="en-us" sz="2000" cap="none"/>
              <a:t> </a:t>
            </a:r>
            <a:endParaRPr lang="hr-hr" sz="2000" cap="none"/>
          </a:p>
          <a:p>
            <a:pPr lvl="1">
              <a:defRPr lang="sr-Latn-cs"/>
            </a:pPr>
            <a:r>
              <a:rPr lang="en-us" sz="2000" b="1" cap="none"/>
              <a:t>BELI ORLOV</a:t>
            </a:r>
            <a:r>
              <a:rPr lang="hr-hr" sz="2000" b="1" cap="none"/>
              <a:t>I</a:t>
            </a:r>
            <a:r>
              <a:rPr lang="en-us" sz="2000" b="1" cap="none"/>
              <a:t>, </a:t>
            </a:r>
            <a:endParaRPr lang="hr-hr" sz="2000" b="1" cap="none"/>
          </a:p>
          <a:p>
            <a:pPr lvl="1">
              <a:defRPr lang="sr-Latn-cs"/>
            </a:pPr>
            <a:r>
              <a:rPr lang="hr-hr" sz="2000" b="1" cap="none"/>
              <a:t>ODRED </a:t>
            </a:r>
            <a:r>
              <a:rPr lang="en-us" sz="2000" b="1" cap="none"/>
              <a:t>D</a:t>
            </a:r>
            <a:r>
              <a:rPr lang="hr-hr" sz="2000" b="1" cap="none"/>
              <a:t>U</a:t>
            </a:r>
            <a:r>
              <a:rPr lang="en-us" sz="2000" b="1" cap="none"/>
              <a:t>ŠAN</a:t>
            </a:r>
            <a:r>
              <a:rPr lang="hr-hr" sz="2000" b="1" cap="none"/>
              <a:t> </a:t>
            </a:r>
            <a:r>
              <a:rPr lang="en-us" sz="2000" b="1" cap="none"/>
              <a:t>SILN</a:t>
            </a:r>
            <a:r>
              <a:rPr lang="hr-hr" sz="2000" b="1" cap="none"/>
              <a:t>I</a:t>
            </a:r>
            <a:r>
              <a:rPr lang="en-us" sz="2000" b="1" cap="none"/>
              <a:t>  </a:t>
            </a:r>
            <a:endParaRPr lang="hr-hr" sz="2000" b="1" cap="none"/>
          </a:p>
        </p:txBody>
      </p:sp>
      <p:pic>
        <p:nvPicPr>
          <p:cNvPr id="4" name="Picture 2" descr="http://www.sense-agency.com/upload/images/2011/februar/Arkan-Karadzic010211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FQIAAJABAAAgAw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EonAABLCwAAeEUAAJQhAAAQAAAAJgAAAAgAAAD//////////w=="/>
              </a:ext>
            </a:extLst>
          </p:cNvPicPr>
          <p:nvPr/>
        </p:nvPicPr>
        <p:blipFill>
          <a:blip r:embed="rId2"/>
          <a:srcRect l="5330" t="4000" r="8000"/>
          <a:stretch>
            <a:fillRect/>
          </a:stretch>
        </p:blipFill>
        <p:spPr>
          <a:xfrm>
            <a:off x="6386830" y="1835785"/>
            <a:ext cx="4906010" cy="362267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88C-C2C2-25CE-8CC8-349B76867A61}" type="datetime1">
              <a:t>15.12.2022.</a:t>
            </a:fld>
            <a:endParaRPr lang="hr-hr" cap="none"/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7B2-FCC2-2581-8CC8-0AD439867A5F}" type="slidenum">
              <a:rPr lang="hr-hr" cap="none"/>
              <a:t>71</a:t>
            </a:fld>
            <a:endParaRPr lang="hr-hr" cap="none"/>
          </a:p>
        </p:txBody>
      </p:sp>
      <p:sp>
        <p:nvSpPr>
          <p:cNvPr id="7" name="Foot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FxcX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xcXAP///wEAAAAAAAAAAAAAAAAAAAAAAAAAAAAAAAAAAAAAAAAAAAAAAAJ/f38A5+bmA8zMzADAwP8Af39/AAAAAAAAAAAAAAAAAAAAAAAAAAAAIQAAABgAAAAUAAAAmwAAAAAAAAAASwAA5QIAABAAAAAmAAAACAAAAD0gAAB/AAAA"/>
              </a:ext>
            </a:extLst>
          </p:cNvSpPr>
          <p:nvPr>
            <p:ph type="title"/>
          </p:nvPr>
        </p:nvSpPr>
        <p:spPr>
          <a:xfrm>
            <a:off x="98425" y="0"/>
            <a:ext cx="12093575" cy="470535"/>
          </a:xfrm>
          <a:solidFill>
            <a:srgbClr val="171717"/>
          </a:solidFill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en-us" sz="2400" b="1" cap="none">
                <a:solidFill>
                  <a:schemeClr val="bg1"/>
                </a:solidFill>
              </a:rPr>
              <a:t>1990.</a:t>
            </a:r>
            <a:r>
              <a:rPr lang="hr-hr" sz="2400" b="1" cap="none">
                <a:solidFill>
                  <a:schemeClr val="bg1"/>
                </a:solidFill>
              </a:rPr>
              <a:t> POJAČANA TERORISTIČKA DJELOVANJA SRPSKIH EKSTREMISTA U HRVATSKOJ</a:t>
            </a:r>
            <a:endParaRPr lang="en-us" sz="2400" b="1" cap="none">
              <a:solidFill>
                <a:schemeClr val="bg1"/>
              </a:solidFill>
            </a:endParaRPr>
          </a:p>
        </p:txBody>
      </p:sp>
      <p:pic>
        <p:nvPicPr>
          <p:cNvPr id="3" name="Picture Placeholder 2" descr="Slikovni rezultat za četnici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OABAACNAwAArQE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AEsAADAqAAAQAAAAJgAAAAgAAAABgQAAfwAAAA=="/>
              </a:ext>
            </a:extLst>
          </p:cNvPicPr>
          <p:nvPr>
            <p:ph type="pic" idx="1"/>
          </p:nvPr>
        </p:nvPicPr>
        <p:blipFill>
          <a:blip r:embed="rId2"/>
          <a:srcRect t="4800" r="9090" b="429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Rezervirano mjesto datum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766-28C2-25C1-8CC8-DE9479867A8B}" type="datetime1">
              <a:t>15.12.2022.</a:t>
            </a:fld>
            <a:endParaRPr lang="hr-hr" cap="none"/>
          </a:p>
        </p:txBody>
      </p:sp>
      <p:sp>
        <p:nvSpPr>
          <p:cNvPr id="6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04C-02C2-25F6-8CC8-F4A34E867AA1}" type="slidenum">
              <a:rPr lang="hr-hr" cap="none"/>
              <a:t>72</a:t>
            </a:fld>
            <a:endParaRPr lang="hr-hr" cap="none"/>
          </a:p>
        </p:txBody>
      </p:sp>
      <p:sp>
        <p:nvSpPr>
          <p:cNvPr id="7" name="Title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AAAAAB/f38A5+bmA8zMzADAwP8Af39/AAAAAAAAAAAAAAAAAAAAAAAAAAAAIQAAABgAAAAUAAAAaQIAAIkeAABtQQAAMCoAABAAAAAmAAAACAAAAP//////////"/>
              </a:ext>
            </a:extLst>
          </p:cNvSpPr>
          <p:nvPr/>
        </p:nvSpPr>
        <p:spPr>
          <a:xfrm>
            <a:off x="391795" y="4963795"/>
            <a:ext cx="10243820" cy="18942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tabLst/>
              <a:defRPr lang="sr-Latn-cs" sz="4400" kern="1" cap="none">
                <a:solidFill>
                  <a:schemeClr val="tx1"/>
                </a:solidFill>
                <a:latin typeface="Calibri Light" pitchFamily="2" charset="-18"/>
                <a:ea typeface="Calibri" pitchFamily="2" charset="-18"/>
                <a:cs typeface="Calibri" pitchFamily="2" charset="-18"/>
              </a:defRPr>
            </a:lvl1pPr>
            <a:lvl2pPr>
              <a:defRPr lang="sr-Latn-cs" cap="none"/>
            </a:lvl2pPr>
            <a:lvl3pPr>
              <a:defRPr lang="sr-Latn-cs" cap="none"/>
            </a:lvl3pPr>
            <a:lvl4pPr>
              <a:defRPr lang="sr-Latn-cs" cap="none"/>
            </a:lvl4pPr>
            <a:lvl5pPr>
              <a:defRPr lang="sr-Latn-cs" cap="none"/>
            </a:lvl5pPr>
            <a:lvl6pPr>
              <a:defRPr lang="sr-Latn-cs" cap="none"/>
            </a:lvl6pPr>
            <a:lvl7pPr>
              <a:defRPr lang="sr-Latn-cs" cap="none"/>
            </a:lvl7pPr>
            <a:lvl8pPr>
              <a:defRPr lang="sr-Latn-cs" cap="none"/>
            </a:lvl8pPr>
            <a:lvl9pPr>
              <a:defRPr lang="sr-Latn-cs" cap="none"/>
            </a:lvl9pPr>
          </a:lstStyle>
          <a:p>
            <a:pPr>
              <a:spcBef>
                <a:spcPts val="0"/>
              </a:spcBef>
              <a:defRPr lang="sr-Latn-cs" sz="4270" cap="none"/>
            </a:pPr>
            <a:endParaRPr lang="en-us" sz="2715" b="1" cap="none">
              <a:solidFill>
                <a:schemeClr val="bg1"/>
              </a:solidFill>
            </a:endParaRPr>
          </a:p>
        </p:txBody>
      </p:sp>
      <p:sp>
        <p:nvSpPr>
          <p:cNvPr id="8" name="Rectangle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B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+AUAAC8iAACuQwAAiiYAABAgAAAmAAAACAAAAP//////////"/>
              </a:ext>
            </a:extLst>
          </p:cNvSpPr>
          <p:nvPr/>
        </p:nvSpPr>
        <p:spPr>
          <a:xfrm>
            <a:off x="970280" y="5556885"/>
            <a:ext cx="10031730" cy="7080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>
              <a:defRPr lang="sr-Latn-cs"/>
            </a:pPr>
            <a:r>
              <a:rPr lang="hr-hr" sz="4000" cap="none">
                <a:solidFill>
                  <a:schemeClr val="bg1"/>
                </a:solidFill>
              </a:rPr>
              <a:t>Povijest nas uči: </a:t>
            </a:r>
            <a:r>
              <a:rPr lang="en-us" sz="4000" b="1" cap="none">
                <a:solidFill>
                  <a:schemeClr val="bg1"/>
                </a:solidFill>
              </a:rPr>
              <a:t>Luđake treba shvaćati ozbiljno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velika Srbija.pn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D/EAAAqR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QmAAAgDQAAqz4AACsgAAAQAAAAJgAAAAgAAAD//////////w=="/>
              </a:ext>
            </a:extLst>
          </p:cNvPicPr>
          <p:nvPr/>
        </p:nvPicPr>
        <p:blipFill>
          <a:blip r:embed="rId2"/>
          <a:srcRect r="43510" b="42650"/>
          <a:stretch>
            <a:fillRect/>
          </a:stretch>
        </p:blipFill>
        <p:spPr>
          <a:xfrm>
            <a:off x="6240780" y="2133600"/>
            <a:ext cx="3946525" cy="309562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VUKOVAR-STRATEGIJSKA PREKRETNICA</a:t>
            </a:r>
          </a:p>
        </p:txBody>
      </p:sp>
      <p:sp>
        <p:nvSpPr>
          <p:cNvPr id="4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JQAAACYAABAAAAAmAAAACAAAAAE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518160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hr-hr" sz="2400" b="1" cap="none"/>
              <a:t>VUKOVAR-kulminacijska točka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400" cap="none"/>
              <a:t>STRATEŠKI CILJ: </a:t>
            </a:r>
            <a:r>
              <a:rPr lang="en-us" sz="2400" cap="none"/>
              <a:t>granica Virovitica-Karlobag nije ni izdaleka </a:t>
            </a:r>
            <a:r>
              <a:rPr lang="hr-hr" sz="2400" cap="none"/>
              <a:t>postignut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2400" cap="none"/>
              <a:t>JNA</a:t>
            </a:r>
            <a:endParaRPr lang="hr-hr" sz="2400" cap="none"/>
          </a:p>
          <a:p>
            <a:pPr lvl="1">
              <a:lnSpc>
                <a:spcPct val="80000"/>
              </a:lnSpc>
              <a:defRPr lang="sr-Latn-cs"/>
            </a:pPr>
            <a:r>
              <a:rPr lang="hr-hr" sz="2000" cap="none"/>
              <a:t>Od  napada na Sloveniju postala tzv. JNA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en-us" sz="2000" cap="none"/>
              <a:t>pretrpjela velike gubitke</a:t>
            </a:r>
            <a:endParaRPr lang="hr-hr" sz="2000" cap="none"/>
          </a:p>
          <a:p>
            <a:pPr lvl="1">
              <a:lnSpc>
                <a:spcPct val="80000"/>
              </a:lnSpc>
              <a:defRPr lang="sr-Latn-cs"/>
            </a:pPr>
            <a:r>
              <a:rPr lang="hr-hr" sz="2000" cap="none"/>
              <a:t>na Vukovaru se slomila udarna moć</a:t>
            </a:r>
          </a:p>
          <a:p>
            <a:pPr>
              <a:lnSpc>
                <a:spcPct val="80000"/>
              </a:lnSpc>
              <a:defRPr lang="sr-Latn-cs"/>
            </a:pPr>
            <a:r>
              <a:rPr lang="en-us" sz="2400" cap="none"/>
              <a:t>Nasta</a:t>
            </a:r>
            <a:r>
              <a:rPr lang="hr-hr" sz="2400" cap="none"/>
              <a:t>vak</a:t>
            </a:r>
            <a:r>
              <a:rPr lang="en-us" sz="2400" cap="none"/>
              <a:t> rata od strane oslabljene i razvučene </a:t>
            </a:r>
            <a:r>
              <a:rPr lang="hr-hr" sz="2400" cap="none"/>
              <a:t> tzv. </a:t>
            </a:r>
            <a:r>
              <a:rPr lang="en-us" sz="2400" cap="none"/>
              <a:t>JNA nije bilo izgledno.</a:t>
            </a:r>
            <a:endParaRPr lang="hr-hr" sz="2400" cap="none"/>
          </a:p>
          <a:p>
            <a:pPr>
              <a:lnSpc>
                <a:spcPct val="80000"/>
              </a:lnSpc>
              <a:defRPr lang="sr-Latn-cs"/>
            </a:pPr>
            <a:r>
              <a:rPr lang="hr-hr" sz="2400" cap="none"/>
              <a:t>N</a:t>
            </a:r>
            <a:r>
              <a:rPr lang="en-us" sz="2400" cap="none"/>
              <a:t>a teritoriju pod srpskom kontrolom ostalo je manje od 40</a:t>
            </a:r>
            <a:r>
              <a:rPr lang="hr-hr" sz="2400" cap="none"/>
              <a:t>%</a:t>
            </a:r>
            <a:r>
              <a:rPr lang="en-us" sz="2400" cap="none"/>
              <a:t> </a:t>
            </a:r>
            <a:r>
              <a:rPr lang="hr-hr" sz="2400" cap="none"/>
              <a:t> </a:t>
            </a:r>
            <a:r>
              <a:rPr lang="en-us" sz="2400" cap="none"/>
              <a:t>Srba koji su živjeli u Hrvatskoj, </a:t>
            </a:r>
            <a:endParaRPr lang="hr-hr" sz="2400" cap="none"/>
          </a:p>
          <a:p>
            <a:pPr>
              <a:lnSpc>
                <a:spcPct val="80000"/>
              </a:lnSpc>
              <a:defRPr lang="sr-Latn-cs"/>
            </a:pPr>
            <a:endParaRPr lang="hr-hr" sz="2400" cap="none"/>
          </a:p>
          <a:p>
            <a:pPr>
              <a:lnSpc>
                <a:spcPct val="80000"/>
              </a:lnSpc>
              <a:defRPr lang="sr-Latn-cs"/>
            </a:pPr>
            <a:endParaRPr lang="hr-hr" sz="2400" cap="none"/>
          </a:p>
        </p:txBody>
      </p:sp>
      <p:pic>
        <p:nvPicPr>
          <p:cNvPr id="5" name="Content Placeholder 10" descr="300px-Vukovar_water_tank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IAAADz9vgAAAAAAAAAAAAAAAAAAAAAAAAAAABkAAAAZAAAAAAAAAAjAAAABAAAAGQAAAAXAAAAFAAAAAAAAAAAAAAA/38AAP9/AAAAAAAACQAAAAQAAAAAAAAAHgAAAGgAAAAAAAAAAAAAAAAAAAAAAAAAAAAAABAnAAAQJwAAAAAAAAAAAAAAAAAAAAAAAAAAAAAAAAAAAAAAAAAAAAAUAAAAAAAAAMDA/wAAAAAAZAAAADIAAAAAAAAAZAAAAAAAAAB/f38AAQ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8/b4ACEAAAAYAAAAFAAAAOM1AABhAwAA9EIAAJYXAAAQAAAAJgAAAAgAAAABgQAAAAAAAA=="/>
              </a:ext>
            </a:extLst>
          </p:cNvPicPr>
          <p:nvPr>
            <p:ph type="pic" idx="2"/>
          </p:nvPr>
        </p:nvPicPr>
        <p:blipFill>
          <a:blip r:embed="rId3">
            <a:clrChange>
              <a:clrFrom>
                <a:srgbClr val="F3F6F8"/>
              </a:clrFrom>
              <a:clrTo>
                <a:srgbClr val="F3F6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59825" y="549275"/>
            <a:ext cx="2124075" cy="328485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J/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73E-70C2-25C1-8CC8-869479867AD3}" type="datetime1">
              <a:t>15.12.2022.</a:t>
            </a:fld>
            <a:endParaRPr lang="hr-hr" cap="none"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A1B-55C2-25AC-8CC8-A3F914867AF6}" type="slidenum">
              <a:rPr lang="hr-hr" cap="none"/>
              <a:t>73</a:t>
            </a:fld>
            <a:endParaRPr lang="hr-hr" cap="none"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6E9-A7C2-25F0-8CC8-51A548867A04}" type="datetime1">
              <a:t>15.12.2022.</a:t>
            </a:fld>
            <a:endParaRPr lang="hr-hr" cap="none"/>
          </a:p>
        </p:txBody>
      </p:sp>
      <p:sp>
        <p:nvSpPr>
          <p:cNvPr id="3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40A-44C2-2592-8CC8-B2C72A867AE7}" type="slidenum">
              <a:rPr lang="hr-hr" cap="none"/>
              <a:t>74</a:t>
            </a:fld>
            <a:endParaRPr lang="hr-hr" cap="none"/>
          </a:p>
        </p:txBody>
      </p:sp>
      <p:pic>
        <p:nvPicPr>
          <p:cNvPr id="5" name="Picture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gGAAAAAAAAWEQ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1082040" y="0"/>
            <a:ext cx="10027920" cy="685800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Dw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SARAJEVSKO PRIMIRJE I DOLAZAK SNAGA UN</a:t>
            </a:r>
          </a:p>
        </p:txBody>
      </p:sp>
      <p:sp>
        <p:nvSpPr>
          <p:cNvPr id="3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JQAAACYAABAAAAAmAAAACAAAAD0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518160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(2.I.) U Sarajevu je potpisan sporazum o potpunom prekidu vatre u Republici Hrvatskoj (Vanceov plan) i dolasku snaga Organizacije ujedinjenih naroda (Sarajevski sporazum); </a:t>
            </a:r>
          </a:p>
          <a:p>
            <a:pPr>
              <a:defRPr lang="sr-Latn-cs"/>
            </a:pPr>
            <a:r>
              <a:rPr lang="hr-hr" cap="none"/>
              <a:t>Nepovoljan za RH ali jedino moguć u tom trenutku.</a:t>
            </a:r>
          </a:p>
          <a:p>
            <a:pPr>
              <a:defRPr lang="sr-Latn-cs"/>
            </a:pPr>
            <a:endParaRPr lang="hr-hr" cap="none"/>
          </a:p>
        </p:txBody>
      </p:sp>
      <p:sp>
        <p:nvSpPr>
          <p:cNvPr id="4" name="Rezervirano mjesto sadržaj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ITkAAJMNAAAbVgAACyUAABAAAAAmAAAACAAAAD0gAAAAAAAA"/>
              </a:ext>
            </a:extLst>
          </p:cNvSpPr>
          <p:nvPr>
            <p:ph type="body" idx="2"/>
          </p:nvPr>
        </p:nvSpPr>
        <p:spPr>
          <a:xfrm>
            <a:off x="9286875" y="2206625"/>
            <a:ext cx="4710430" cy="381508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hr-hr" cap="none"/>
              <a:t> </a:t>
            </a:r>
          </a:p>
          <a:p>
            <a:pPr>
              <a:defRPr lang="sr-Latn-cs"/>
            </a:pPr>
            <a:endParaRPr lang="hr-hr" cap="none"/>
          </a:p>
        </p:txBody>
      </p:sp>
      <p:sp>
        <p:nvSpPr>
          <p:cNvPr id="5" name="Rezervirano mjesto podnožj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pic>
        <p:nvPicPr>
          <p:cNvPr id="6" name="Picture 4" descr="Slikovni rezultat za SARAJEVSKI SPORAZUM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glAABnCgAAuEgAABoi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91005"/>
            <a:ext cx="5801360" cy="385254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" name="Rezervirano mjesto datum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B2A-64C2-25CD-8CC8-929875867AC7}" type="datetime1">
              <a:t>15.12.2022.</a:t>
            </a:fld>
            <a:endParaRPr lang="hr-hr" cap="none"/>
          </a:p>
        </p:txBody>
      </p:sp>
      <p:sp>
        <p:nvSpPr>
          <p:cNvPr id="8" name="Rezervirano mjesto broja slajda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B6F-21C2-259D-8CC8-D7C825867A82}" type="slidenum">
              <a:rPr lang="hr-hr" cap="none"/>
              <a:t>75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0692-DCC2-25F0-8CC8-2AA548867A7F}" type="datetime1">
              <a:t>15.12.2022.</a:t>
            </a:fld>
            <a:endParaRPr lang="hr-hr" cap="none"/>
          </a:p>
        </p:txBody>
      </p:sp>
      <p:sp>
        <p:nvSpPr>
          <p:cNvPr id="3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321-6FC2-25C5-8CC8-99907D867ACC}" type="slidenum">
              <a:rPr lang="hr-hr" cap="none"/>
              <a:t>76</a:t>
            </a:fld>
            <a:endParaRPr lang="hr-hr" cap="none"/>
          </a:p>
        </p:txBody>
      </p:sp>
      <p:pic>
        <p:nvPicPr>
          <p:cNvPr id="5" name="Picture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QAAAAAAAAA/Eo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2540" y="0"/>
            <a:ext cx="1218692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Freeform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PhMAAIofAADZMgAAIig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t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b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PhMAAIofAADZMgAAIigAABAAAAAmAAAACAAAAP//////////"/>
              </a:ext>
            </a:extLst>
          </p:cNvSpPr>
          <p:nvPr/>
        </p:nvSpPr>
        <p:spPr>
          <a:xfrm>
            <a:off x="3128010" y="5126990"/>
            <a:ext cx="5137785" cy="1397000"/>
          </a:xfrm>
          <a:custGeom>
            <a:avLst/>
            <a:gdLst/>
            <a:ahLst/>
            <a:cxnLst/>
            <a:rect l="0" t="0" r="5137785" b="1397000"/>
            <a:pathLst>
              <a:path w="5137785" h="1397000">
                <a:moveTo>
                  <a:pt x="0" y="758345"/>
                </a:moveTo>
                <a:cubicBezTo>
                  <a:pt x="609567" y="512801"/>
                  <a:pt x="1219135" y="267257"/>
                  <a:pt x="1690824" y="141462"/>
                </a:cubicBezTo>
                <a:cubicBezTo>
                  <a:pt x="2162513" y="15666"/>
                  <a:pt x="2464878" y="-10942"/>
                  <a:pt x="2830135" y="3570"/>
                </a:cubicBezTo>
                <a:cubicBezTo>
                  <a:pt x="3195391" y="18085"/>
                  <a:pt x="3497756" y="-3686"/>
                  <a:pt x="3882365" y="228551"/>
                </a:cubicBezTo>
                <a:cubicBezTo>
                  <a:pt x="4266974" y="460788"/>
                  <a:pt x="5137785" y="1397000"/>
                  <a:pt x="5137785" y="139700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3128010" tIns="5126990" rIns="8265795" bIns="652399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7" name="Freeform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SxAAAMIPAACZQAAAECI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t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SxAAAMIPAACZQAAAECIAABAAAAAmAAAACAAAAP//////////"/>
              </a:ext>
            </a:extLst>
          </p:cNvSpPr>
          <p:nvPr/>
        </p:nvSpPr>
        <p:spPr>
          <a:xfrm>
            <a:off x="2648585" y="2561590"/>
            <a:ext cx="7852410" cy="2975610"/>
          </a:xfrm>
          <a:custGeom>
            <a:avLst/>
            <a:gdLst/>
            <a:ahLst/>
            <a:cxnLst/>
            <a:rect l="0" t="0" r="7852410" b="2975610"/>
            <a:pathLst>
              <a:path w="7852410" h="2975610">
                <a:moveTo>
                  <a:pt x="0" y="2975610"/>
                </a:moveTo>
                <a:cubicBezTo>
                  <a:pt x="1143630" y="2658696"/>
                  <a:pt x="2153002" y="2397423"/>
                  <a:pt x="3461737" y="1901487"/>
                </a:cubicBezTo>
                <a:cubicBezTo>
                  <a:pt x="4770472" y="1405552"/>
                  <a:pt x="6647091" y="563672"/>
                  <a:pt x="7852410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2648585" tIns="2561590" rIns="10500995" bIns="553720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8" name="Freeform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vzAAAIIDAAD0QwAAeSM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t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vzAAAIIDAAD0QwAAeSMAABAAAAAmAAAACAAAAP//////////"/>
              </a:ext>
            </a:extLst>
          </p:cNvSpPr>
          <p:nvPr/>
        </p:nvSpPr>
        <p:spPr>
          <a:xfrm>
            <a:off x="7924165" y="570230"/>
            <a:ext cx="3122295" cy="5196205"/>
          </a:xfrm>
          <a:custGeom>
            <a:avLst/>
            <a:gdLst/>
            <a:ahLst/>
            <a:cxnLst/>
            <a:rect l="0" t="0" r="3122295" b="5196205"/>
            <a:pathLst>
              <a:path w="3122295" h="5196205">
                <a:moveTo>
                  <a:pt x="567367" y="5196205"/>
                </a:moveTo>
                <a:cubicBezTo>
                  <a:pt x="310907" y="4738392"/>
                  <a:pt x="54446" y="4280579"/>
                  <a:pt x="8477" y="3846352"/>
                </a:cubicBezTo>
                <a:cubicBezTo>
                  <a:pt x="-37492" y="3412126"/>
                  <a:pt x="110093" y="2957337"/>
                  <a:pt x="291552" y="2590844"/>
                </a:cubicBezTo>
                <a:cubicBezTo>
                  <a:pt x="473010" y="2224352"/>
                  <a:pt x="625434" y="2079208"/>
                  <a:pt x="1097225" y="1647400"/>
                </a:cubicBezTo>
                <a:cubicBezTo>
                  <a:pt x="1569015" y="1215593"/>
                  <a:pt x="2345654" y="607796"/>
                  <a:pt x="3122295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7924165" tIns="570230" rIns="11046460" bIns="5766435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9" name="Freeform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ZTMAAAIMAAA7SAAA6R8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At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K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ZTMAAAIMAAA7SAAA6R8AABAAAAAmAAAACAAAAP//////////"/>
              </a:ext>
            </a:extLst>
          </p:cNvSpPr>
          <p:nvPr/>
        </p:nvSpPr>
        <p:spPr>
          <a:xfrm>
            <a:off x="8354695" y="1951990"/>
            <a:ext cx="3387090" cy="3235325"/>
          </a:xfrm>
          <a:custGeom>
            <a:avLst/>
            <a:gdLst/>
            <a:ahLst/>
            <a:cxnLst/>
            <a:rect l="0" t="0" r="3387090" b="3235325"/>
            <a:pathLst>
              <a:path w="3387090" h="3235325">
                <a:moveTo>
                  <a:pt x="309084" y="3235325"/>
                </a:moveTo>
                <a:cubicBezTo>
                  <a:pt x="-110597" y="2892091"/>
                  <a:pt x="4280" y="2438790"/>
                  <a:pt x="47577" y="2114449"/>
                </a:cubicBezTo>
                <a:cubicBezTo>
                  <a:pt x="90875" y="1790108"/>
                  <a:pt x="309412" y="1527761"/>
                  <a:pt x="568866" y="1289278"/>
                </a:cubicBezTo>
                <a:cubicBezTo>
                  <a:pt x="828320" y="1050796"/>
                  <a:pt x="1134596" y="898433"/>
                  <a:pt x="1604300" y="683554"/>
                </a:cubicBezTo>
                <a:cubicBezTo>
                  <a:pt x="2074004" y="468674"/>
                  <a:pt x="2116161" y="455680"/>
                  <a:pt x="3387090" y="0"/>
                </a:cubicBezTo>
              </a:path>
            </a:pathLst>
          </a:custGeom>
          <a:noFill/>
          <a:ln w="2857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8354695" tIns="1951990" rIns="11741785" bIns="5187315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0" name="Right Arrow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h1fxwpim6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5+bmA8zMzADAwP8Af39/AAAAAAAAAAAAAAAAAAAAAAAAAAAAIQAAABgAAAAUAAAA+0IAAD8CAADLRQAAXQMAABAAAAAmAAAACAAAAP//////////"/>
              </a:ext>
            </a:extLst>
          </p:cNvSpPr>
          <p:nvPr/>
        </p:nvSpPr>
        <p:spPr>
          <a:xfrm rot="19364533">
            <a:off x="10888345" y="365125"/>
            <a:ext cx="457200" cy="181610"/>
          </a:xfrm>
          <a:prstGeom prst="rightArrow">
            <a:avLst>
              <a:gd name="adj1" fmla="val 50000"/>
              <a:gd name="adj2" fmla="val 4995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1" name="Right Arrow 1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h1fxwpim6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5+bmA8zMzADAwP8Af39/AAAAAAAAAAAAAAAAAAAAAAAAAAAAIQAAABgAAAAUAAAAnUcAACELAABtSgAAPgwAABAAAAAmAAAACAAAAP//////////"/>
              </a:ext>
            </a:extLst>
          </p:cNvSpPr>
          <p:nvPr/>
        </p:nvSpPr>
        <p:spPr>
          <a:xfrm rot="20237925">
            <a:off x="11641455" y="1809115"/>
            <a:ext cx="457200" cy="180975"/>
          </a:xfrm>
          <a:prstGeom prst="rightArrow">
            <a:avLst>
              <a:gd name="adj1" fmla="val 50000"/>
              <a:gd name="adj2" fmla="val 50126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2" name="Right Arrow 1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M9Qon+X16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5+bmA8zMzADAwP8Af39/AAAAAAAAAAAAAAAAAAAAAAAAAAAAIQAAABgAAAAUAAAAZUAAALIOAAA1QwAA7w8AABAAAAAmAAAACAAAAP//////////"/>
              </a:ext>
            </a:extLst>
          </p:cNvSpPr>
          <p:nvPr/>
        </p:nvSpPr>
        <p:spPr>
          <a:xfrm rot="20237925">
            <a:off x="10467975" y="2388870"/>
            <a:ext cx="457200" cy="201295"/>
          </a:xfrm>
          <a:prstGeom prst="rightArrow">
            <a:avLst>
              <a:gd name="adj1" fmla="val 50000"/>
              <a:gd name="adj2" fmla="val 49965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3" name="Right Arrow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h1fxwpim6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8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8AAAB/f38A5+bmA8zMzADAwP8Af39/AAAAAAAAAAAAAAAAAAAAAAAAAAAAIQAAABgAAAAUAAAAfTIAACAnAACbMwAA8CkAABAAAAAmAAAACAAAAP//////////"/>
              </a:ext>
            </a:extLst>
          </p:cNvSpPr>
          <p:nvPr/>
        </p:nvSpPr>
        <p:spPr>
          <a:xfrm rot="3225792">
            <a:off x="8069580" y="6497955"/>
            <a:ext cx="457200" cy="181610"/>
          </a:xfrm>
          <a:prstGeom prst="rightArrow">
            <a:avLst>
              <a:gd name="adj1" fmla="val 50000"/>
              <a:gd name="adj2" fmla="val 49950"/>
            </a:avLst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4" name="TextBox 2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WQMAAPYVAADYGAAA8BkAABAgAAAmAAAACAAAAP//////////"/>
              </a:ext>
            </a:extLst>
          </p:cNvSpPr>
          <p:nvPr/>
        </p:nvSpPr>
        <p:spPr>
          <a:xfrm>
            <a:off x="544195" y="3569970"/>
            <a:ext cx="3494405" cy="6464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b="1" cap="none">
                <a:latin typeface="Minion Pro" pitchFamily="1" charset="0"/>
                <a:ea typeface="Calibri" pitchFamily="2" charset="-18"/>
                <a:cs typeface="Calibri" pitchFamily="2" charset="-18"/>
              </a:rPr>
              <a:t>ZRAČNI NAPAD NA RIJEKU</a:t>
            </a:r>
          </a:p>
          <a:p>
            <a:pPr>
              <a:defRPr lang="sr-Latn-cs"/>
            </a:pPr>
            <a:r>
              <a:rPr lang="hr-hr" b="1" cap="none">
                <a:latin typeface="Minion Pro" pitchFamily="1" charset="0"/>
                <a:ea typeface="Calibri" pitchFamily="2" charset="-18"/>
                <a:cs typeface="Calibri" pitchFamily="2" charset="-18"/>
              </a:rPr>
              <a:t>02.Siječanj 1992.godine</a:t>
            </a:r>
          </a:p>
        </p:txBody>
      </p:sp>
      <p:sp>
        <p:nvSpPr>
          <p:cNvPr id="15" name="TextBox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s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OyAAAMgLAAC6NQAADg4AABAgAAAmAAAACAAAAP//////////"/>
              </a:ext>
            </a:extLst>
          </p:cNvSpPr>
          <p:nvPr/>
        </p:nvSpPr>
        <p:spPr>
          <a:xfrm>
            <a:off x="5239385" y="1915160"/>
            <a:ext cx="349440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b="1" cap="none">
                <a:latin typeface="Minion Pro" pitchFamily="1" charset="0"/>
                <a:ea typeface="Calibri" pitchFamily="2" charset="-18"/>
                <a:cs typeface="Calibri" pitchFamily="2" charset="-18"/>
              </a:rPr>
              <a:t>203.br PZO Rijeka</a:t>
            </a:r>
          </a:p>
        </p:txBody>
      </p:sp>
      <p:pic>
        <p:nvPicPr>
          <p:cNvPr id="16" name="Picture 23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IwYAAOAEAAARCAAALwM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IlAACDBgAAHikAAMgLAAAQAAAAJgAAAAgAAAD//////////w=="/>
              </a:ext>
            </a:extLst>
          </p:cNvPicPr>
          <p:nvPr/>
        </p:nvPicPr>
        <p:blipFill>
          <a:blip r:embed="rId3"/>
          <a:srcRect l="15710" t="12480" r="20650" b="8150"/>
          <a:stretch>
            <a:fillRect/>
          </a:stretch>
        </p:blipFill>
        <p:spPr>
          <a:xfrm>
            <a:off x="6168390" y="1058545"/>
            <a:ext cx="515620" cy="85661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EAAAAAAAAAfXtT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fXtTAP///wEAAAAAAAAAAAAAAAAAAAAAAAAAAAAAAAAAAAAAAAAAADJVkQB/f38A5+bmA8zMzADAwP8Af39/AAAAAAAAAAAAAAAAAAAAAAAAAAAAIQAAABgAAAAUAAAABAIAACAcAABvLQAANSgAABAAAAAmAAAACAAAAP//////////"/>
              </a:ext>
            </a:extLst>
          </p:cNvSpPr>
          <p:nvPr/>
        </p:nvSpPr>
        <p:spPr>
          <a:xfrm>
            <a:off x="327660" y="4572000"/>
            <a:ext cx="7058025" cy="1964055"/>
          </a:xfrm>
          <a:prstGeom prst="rect">
            <a:avLst/>
          </a:prstGeom>
          <a:solidFill>
            <a:srgbClr val="7D7B53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r-Latn-cs" cap="none">
                <a:solidFill>
                  <a:srgbClr val="FFFFFF"/>
                </a:solidFill>
              </a:defRPr>
            </a:pPr>
            <a:endParaRPr cap="none" noProof="1"/>
          </a:p>
        </p:txBody>
      </p:sp>
      <p:sp>
        <p:nvSpPr>
          <p:cNvPr id="3" name="Naslov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OgMAAFMdAADKKwAAUycAABAAAAAmAAAACAAAAD0gAAAAAAAA"/>
              </a:ext>
            </a:extLst>
          </p:cNvSpPr>
          <p:nvPr>
            <p:ph type="title"/>
          </p:nvPr>
        </p:nvSpPr>
        <p:spPr>
          <a:xfrm>
            <a:off x="524510" y="4766945"/>
            <a:ext cx="6593840" cy="162560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sz="2800" b="1" cap="none">
                <a:solidFill>
                  <a:srgbClr val="FFFFFF"/>
                </a:solidFill>
              </a:rPr>
              <a:t>NAKON 14 STOLJEĆA  NA OVIM PROSTORIMA</a:t>
            </a:r>
            <a:r>
              <a:t/>
            </a:r>
            <a:br/>
            <a:r>
              <a:rPr lang="en-us" sz="2800" b="1" cap="none">
                <a:solidFill>
                  <a:srgbClr val="FFFFFF"/>
                </a:solidFill>
              </a:rPr>
              <a:t>15.siječnja 1992.godine </a:t>
            </a:r>
            <a:r>
              <a:t/>
            </a:r>
            <a:br/>
            <a:r>
              <a:rPr lang="en-us" sz="2800" b="1" cap="none">
                <a:solidFill>
                  <a:srgbClr val="FFFFFF"/>
                </a:solidFill>
              </a:rPr>
              <a:t>Hrvati imaju svoju neovisnu državu</a:t>
            </a:r>
          </a:p>
        </p:txBody>
      </p:sp>
      <p:pic>
        <p:nvPicPr>
          <p:cNvPr id="4" name="Rezervirano mjesto sadržaja 12" descr="Slika na kojoj se prikazuje osoba, muškarac, odijelo, držanje&#10;&#10;Opis je generiran uz vrlo visoku pouzdanost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FMEAAAAAAAAVAQAAAAAAABkAAAAZAAAAAAAAAAjAAAABAAAAGQAAAAXAAAAFAAAAAAAAAAAAAAA/38AAP9/AAAAAAAACQAAAAQAAADm+srj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QCAAD7AQAAby0AAD8bAAAQAAAAJgAAAAgAAAABgQAAAAAAAA=="/>
              </a:ext>
            </a:extLst>
          </p:cNvPicPr>
          <p:nvPr>
            <p:ph type="pic" idx="2"/>
          </p:nvPr>
        </p:nvPicPr>
        <p:blipFill>
          <a:blip r:embed="rId3"/>
          <a:srcRect t="11070" b="11080"/>
          <a:stretch>
            <a:fillRect/>
          </a:stretch>
        </p:blipFill>
        <p:spPr>
          <a:xfrm>
            <a:off x="327660" y="321945"/>
            <a:ext cx="7058025" cy="4107180"/>
          </a:xfrm>
          <a:prstGeom prst="rect">
            <a:avLst/>
          </a:prstGeom>
        </p:spPr>
      </p:pic>
      <p:sp>
        <p:nvSpPr>
          <p:cNvPr id="5" name="Rezervirano mjesto podnožja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OgMAADQoAADKKwAA5CkAABAAAAAmAAAACAAAAD0gAAAAAAAA"/>
              </a:ext>
            </a:extLst>
          </p:cNvSpPr>
          <p:nvPr>
            <p:ph type="ftr" sz="quarter" idx="11"/>
          </p:nvPr>
        </p:nvSpPr>
        <p:spPr>
          <a:xfrm>
            <a:off x="524510" y="6535420"/>
            <a:ext cx="6593840" cy="27432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r">
              <a:defRPr lang="sr-Latn-cs"/>
            </a:pPr>
            <a:r>
              <a:rPr lang="en-us" cap="none"/>
              <a:t>DOMOVINSKI RAT - Stanislav Linić brg HV u mirovini</a:t>
            </a:r>
          </a:p>
        </p:txBody>
      </p:sp>
      <p:sp>
        <p:nvSpPr>
          <p:cNvPr id="6" name="Rectangle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C0AAAAAkAAAAEgAAACQAAAASAAAAAAAAAABAAAAAAAAAAEAAABQAAAAAAAAAAAA4D8AAAAAAADgPwAAAAAAAOA/AAAAAAAA4D8AAAAAAADgPwAAAAAAAOA/AAAAAAAA4D8AAAAAAADgPwAAAAAAAOA/AAAAAAAA4D8CAAAAjAAAAAEAAAAAAAAAQEBAAP///wgAAAAAAAAAAAAAAAAAAAAAAAAAAAAAAAAAAAAAZAAAAAEAAABAAAAAAAAAAAAAAAAAAAAAAAAAAAAAAAAAAAAAAAAAAAAAAAAAAAAAAAAAAAAAAAAAAAAAAAAAAAAAAAAAAAAAAAAAAAAAAAAAAAAAAAAAAAAAAAAAAAAAFAAAADwAAAAA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QEBAAP///wEAAAAAAAAAAAAAAAAAAAAAAAAAAAAAAAAAAAAAAAAAADJVkQB/f38A5+bmA8zMzADAwP8Af39/AAAAAAAAAAAAAAAAAAAAAAAAAAAAIQAAABgAAAAUAAAAWi4AAPsBAAAFSQAANSgAABAAAAAmAAAACAAAAP//////////"/>
              </a:ext>
            </a:extLst>
          </p:cNvSpPr>
          <p:nvPr/>
        </p:nvSpPr>
        <p:spPr>
          <a:xfrm>
            <a:off x="7534910" y="321945"/>
            <a:ext cx="4335145" cy="6214110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sr-Latn-cs" cap="none">
                <a:solidFill>
                  <a:srgbClr val="FFFFFF"/>
                </a:solidFill>
              </a:defRPr>
            </a:pPr>
            <a:endParaRPr cap="none" noProof="1"/>
          </a:p>
        </p:txBody>
      </p:sp>
      <p:sp>
        <p:nvSpPr>
          <p:cNvPr id="7" name="Rezervirano mjesto sadržaj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ZTEAAKUFAAB2RgAAfyMAABAAAAAmAAAACAAAAL0gAAAAAAAA"/>
              </a:ext>
            </a:extLst>
          </p:cNvSpPr>
          <p:nvPr>
            <p:ph type="body" idx="1"/>
          </p:nvPr>
        </p:nvSpPr>
        <p:spPr>
          <a:xfrm>
            <a:off x="8029575" y="917575"/>
            <a:ext cx="3424555" cy="485267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marL="0" indent="0">
              <a:buNone/>
              <a:defRPr lang="sr-Latn-cs"/>
            </a:pPr>
            <a:r>
              <a:rPr lang="en-us" sz="2000" b="1" cap="none">
                <a:solidFill>
                  <a:srgbClr val="FFFFFF"/>
                </a:solidFill>
              </a:rPr>
              <a:t>Povijesni govor u Hrvatskom Saboru </a:t>
            </a:r>
          </a:p>
          <a:p>
            <a:pPr marL="0" indent="0">
              <a:buNone/>
              <a:defRPr lang="sr-Latn-cs"/>
            </a:pPr>
            <a:r>
              <a:rPr lang="en-us" sz="2000" b="1" i="1" cap="none">
                <a:solidFill>
                  <a:srgbClr val="FFFFFF"/>
                </a:solidFill>
              </a:rPr>
              <a:t>Današnji dan - 15. siječnja 1992. - biti će zlatnim slovima uklesan u cijelu, četrnaestostoljetnu povijest hrvatskog naroda na ovome prostoru, za nas svetom tlu, između Mure, Drave, Dunava i Jadrana</a:t>
            </a:r>
          </a:p>
          <a:p>
            <a:pPr marL="0" indent="0">
              <a:buNone/>
              <a:defRPr lang="sr-Latn-cs"/>
            </a:pPr>
            <a:r>
              <a:rPr lang="en-us" sz="2000" cap="none">
                <a:solidFill>
                  <a:srgbClr val="FFFFFF"/>
                </a:solidFill>
              </a:rPr>
              <a:t>Franjo Tuđman, predsjednik RH</a:t>
            </a:r>
          </a:p>
        </p:txBody>
      </p:sp>
      <p:sp>
        <p:nvSpPr>
          <p:cNvPr id="8" name="Rezervirano mjesto datum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H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6C7-89C2-25E0-8CC8-7FB558867A2A}" type="datetime1">
              <a:t>15.12.2022.</a:t>
            </a:fld>
            <a:endParaRPr lang="hr-hr" cap="none"/>
          </a:p>
        </p:txBody>
      </p:sp>
      <p:sp>
        <p:nvSpPr>
          <p:cNvPr id="9" name="Rezervirano mjesto broja slajda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DA2-ECC2-25DB-8CC8-1A8E63867A4F}" type="slidenum">
              <a:rPr lang="hr-hr" cap="none"/>
              <a:t>77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DAgAAAiCQAAaT8AAOgk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232400" y="1484630"/>
            <a:ext cx="5075555" cy="451485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3" name="Picture 14" descr="stanje 1991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FMgAAAiCQAAMj8AAAsl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254625" y="1484630"/>
            <a:ext cx="5018405" cy="453707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Dw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600" cap="none"/>
              <a:t>Međutim, kraj nije ni blizu </a:t>
            </a:r>
            <a:r>
              <a:t/>
            </a:r>
            <a:br/>
            <a:r>
              <a:rPr lang="hr-hr" sz="1865" cap="none"/>
              <a:t>situacija po HRVATSKU je kritična i dugoročno neodrživa</a:t>
            </a:r>
          </a:p>
        </p:txBody>
      </p:sp>
      <p:sp>
        <p:nvSpPr>
          <p:cNvPr id="5" name="Content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zwsAAHYKAADPHwAARCMAABAAAAAmAAAACAAAAD0gAAAAAAAA"/>
              </a:ext>
            </a:extLst>
          </p:cNvSpPr>
          <p:nvPr>
            <p:ph type="body" idx="1"/>
          </p:nvPr>
        </p:nvSpPr>
        <p:spPr>
          <a:xfrm>
            <a:off x="1919605" y="1700530"/>
            <a:ext cx="3251200" cy="403225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1865" cap="none"/>
              <a:t>Srbi djelomično ostvarili zadane ciljeve</a:t>
            </a:r>
          </a:p>
          <a:p>
            <a:pPr>
              <a:defRPr lang="sr-Latn-cs"/>
            </a:pPr>
            <a:r>
              <a:rPr lang="hr-hr" sz="1865" cap="none"/>
              <a:t>Agresor ovladao sa 17 000 km</a:t>
            </a:r>
            <a:r>
              <a:rPr lang="hr-hr" sz="1865" cap="none" baseline="30000"/>
              <a:t>2</a:t>
            </a:r>
            <a:r>
              <a:rPr lang="hr-hr" sz="1865" cap="none"/>
              <a:t> ili 30% hrvatskog teritorija</a:t>
            </a:r>
          </a:p>
          <a:p>
            <a:pPr>
              <a:defRPr lang="sr-Latn-cs"/>
            </a:pPr>
            <a:r>
              <a:rPr lang="en-us" sz="1865" cap="none"/>
              <a:t>Većina velikih gradova ostala je u dometu srpskog topništva, </a:t>
            </a:r>
            <a:endParaRPr lang="hr-hr" sz="1865" cap="none"/>
          </a:p>
          <a:p>
            <a:pPr>
              <a:defRPr lang="sr-Latn-cs"/>
            </a:pPr>
            <a:r>
              <a:rPr lang="en-us" sz="1865" cap="none"/>
              <a:t>dubina </a:t>
            </a:r>
            <a:r>
              <a:rPr lang="hr-hr" sz="1865" cap="none"/>
              <a:t>slobodnog</a:t>
            </a:r>
            <a:r>
              <a:rPr lang="en-us" sz="1865" cap="none"/>
              <a:t> teritorija mjestimično je </a:t>
            </a:r>
            <a:r>
              <a:rPr lang="hr-hr" sz="1865" cap="none"/>
              <a:t>taktička -</a:t>
            </a:r>
            <a:r>
              <a:rPr lang="en-us" sz="1865" cap="none"/>
              <a:t> manje od 15 km.</a:t>
            </a:r>
            <a:endParaRPr lang="hr-hr" sz="1865" cap="none"/>
          </a:p>
          <a:p>
            <a:pPr>
              <a:defRPr lang="sr-Latn-cs"/>
            </a:pPr>
            <a:r>
              <a:rPr lang="hr-hr" sz="1865" cap="none"/>
              <a:t>VITALNE KOMUNIKACIJE PRESJEČENE ILI UGROŽENE</a:t>
            </a:r>
            <a:r>
              <a:rPr lang="en-us" sz="1865" cap="none"/>
              <a:t> </a:t>
            </a:r>
            <a:endParaRPr lang="hr-hr" sz="1865" cap="none"/>
          </a:p>
        </p:txBody>
      </p:sp>
      <p:sp>
        <p:nvSpPr>
          <p:cNvPr id="6" name="Rezervirano mjesto podnožja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DwAAAAAAAAA"/>
              </a:ext>
            </a:extLst>
          </p:cNvSpPr>
          <p:nvPr>
            <p:ph type="ftr" sz="quarter" idx="11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cxnSp>
        <p:nvCxnSpPr>
          <p:cNvPr id="7" name="Straight Arrow Connector 18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aAAAAAQAAABQAAAAUAAAAFAAAAAEAAAAD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YnJSg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///wF/f38A5+bmA8zMzADAwP8Af39/AAAAAAAAAAAAAAAAAAAAAAAAAAAAIQAAABgAAAAUAAAAlywAAFUPAAD+OAAAcBIAABAAAAAmAAAACAAAAP//////////"/>
              </a:ext>
            </a:extLst>
          </p:cNvCxnSpPr>
          <p:nvPr/>
        </p:nvCxnSpPr>
        <p:spPr>
          <a:xfrm>
            <a:off x="7248525" y="2492375"/>
            <a:ext cx="2016125" cy="504825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8" name="Straight Arrow Connector 19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aAAAAAQAAABQAAAAUAAAAFAAAAAEAAAAD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///wF/f38A5+bmA8zMzADAwP8Af39/AAAAAAAAAAAAAAAAAAAAAAAAAAAAIQAAABgAAAAUAAAAKCgAAOUOAAAEMQAAiRUAABAAAAAmAAAACAAAAP//////////"/>
              </a:ext>
            </a:extLst>
          </p:cNvCxnSpPr>
          <p:nvPr/>
        </p:nvCxnSpPr>
        <p:spPr>
          <a:xfrm rot="10800000" flipV="1">
            <a:off x="6527800" y="2421255"/>
            <a:ext cx="1440180" cy="107950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headEnd type="arrow" w="med" len="med"/>
            <a:tailEnd type="arrow" w="med" len="med"/>
          </a:ln>
          <a:effectLst/>
        </p:spPr>
      </p:cxnSp>
      <p:cxnSp>
        <p:nvCxnSpPr>
          <p:cNvPr id="9" name="Straight Arrow Connector 22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A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P///whaAAAAAQAAABQAAAAUAAAAFAAAAAEAAAADAAAAZAAAAGQAAAAD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wALQ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P///wF/f38A5+bmA8zMzADAwP8Af39/AAAAAAAAAAAAAAAAAAAAAAAAAAAAIQAAABgAAAAUAAAAuCcAAP0RAABYMgAAux8AABAAAAAmAAAACAAAAP//////////"/>
              </a:ext>
            </a:extLst>
          </p:cNvCxnSpPr>
          <p:nvPr/>
        </p:nvCxnSpPr>
        <p:spPr>
          <a:xfrm rot="16200000" flipH="1">
            <a:off x="6203315" y="3177540"/>
            <a:ext cx="2233930" cy="1727200"/>
          </a:xfrm>
          <a:prstGeom prst="straightConnector1">
            <a:avLst/>
          </a:prstGeom>
          <a:noFill/>
          <a:ln w="57150" cap="flat" cmpd="sng" algn="ctr">
            <a:solidFill>
              <a:schemeClr val="bg1"/>
            </a:solidFill>
            <a:prstDash val="solid"/>
            <a:headEnd type="arrow" w="med" len="med"/>
            <a:tailEnd type="arrow" w="med" len="med"/>
          </a:ln>
          <a:effectLst/>
        </p:spPr>
      </p:cxnSp>
      <p:sp>
        <p:nvSpPr>
          <p:cNvPr id="10" name="Rezervirano mjesto datuma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z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19E-D0C2-25D7-8CC8-26826F867A73}" type="datetime1">
              <a:t>15.12.2022.</a:t>
            </a:fld>
            <a:endParaRPr lang="hr-hr" cap="none"/>
          </a:p>
        </p:txBody>
      </p:sp>
      <p:sp>
        <p:nvSpPr>
          <p:cNvPr id="11" name="Rezervirano mjesto broja slajda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7E1-AFC2-25A1-8CC8-59F419867A0C}" type="slidenum">
              <a:rPr lang="hr-hr" cap="none"/>
              <a:t>78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7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AKCIJA “MASLENICA”</a:t>
            </a:r>
          </a:p>
        </p:txBody>
      </p:sp>
      <p:pic>
        <p:nvPicPr>
          <p:cNvPr id="3" name="Content Placeholder 10" descr="1zld9j4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OsKAABdBwAAwyMAAEscAAAQAAAAJgAAAAgAAAABgQAAf+DhAQ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1774825" y="1196975"/>
            <a:ext cx="4038600" cy="340233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effectLst>
            <a:reflection stA="38000" endPos="28000" dist="5080" dir="5400000" sy="-100000" rotWithShape="0"/>
          </a:effectLst>
        </p:spPr>
      </p:pic>
      <p:sp>
        <p:nvSpPr>
          <p:cNvPr id="4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4AC-E2C2-25C2-8CC8-14977A867A41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Iv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64C-02C2-2580-8CC8-F4D538867AA1}" type="slidenum">
              <a:rPr lang="hr-hr" cap="none"/>
              <a:t>79</a:t>
            </a:fld>
            <a:endParaRPr lang="hr-hr" cap="none"/>
          </a:p>
        </p:txBody>
      </p:sp>
      <p:pic>
        <p:nvPicPr>
          <p:cNvPr id="7" name="Picture 12" descr="images (15)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DoUAAD4GQAAZyMAAFYl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288030" y="4221480"/>
            <a:ext cx="2466975" cy="184785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sp>
        <p:nvSpPr>
          <p:cNvPr id="8" name="Content Placeholder 1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X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1CYAAM4HAACsPwAAzyYAABAAAAAmAAAACAAAAAEAAAAAAAAA"/>
              </a:ext>
            </a:extLst>
          </p:cNvSpPr>
          <p:nvPr>
            <p:ph type="body" idx="2"/>
          </p:nvPr>
        </p:nvSpPr>
        <p:spPr>
          <a:xfrm>
            <a:off x="6311900" y="1268730"/>
            <a:ext cx="4038600" cy="5039995"/>
          </a:xfrm>
        </p:spPr>
        <p:txBody>
          <a:bodyPr/>
          <a:lstStyle/>
          <a:p>
            <a:pPr>
              <a:defRPr lang="sr-Latn-cs"/>
            </a:pPr>
            <a:r>
              <a:rPr lang="hr-hr" sz="1800" cap="none"/>
              <a:t>NOVSKO ŽDRILO</a:t>
            </a:r>
          </a:p>
          <a:p>
            <a:pPr>
              <a:defRPr lang="sr-Latn-cs"/>
            </a:pPr>
            <a:r>
              <a:rPr lang="hr-hr" sz="1800" cap="none"/>
              <a:t>HRVATSKA JE PRESJEČENA NA DVA DIJELA</a:t>
            </a:r>
          </a:p>
          <a:p>
            <a:pPr lvl="1">
              <a:defRPr lang="sr-Latn-cs"/>
            </a:pPr>
            <a:r>
              <a:rPr lang="hr-hr" sz="1400" cap="none"/>
              <a:t>Zapriječena prometna i gospodarska povezanost sjevera i juga Hrvatske</a:t>
            </a:r>
          </a:p>
          <a:p>
            <a:pPr lvl="1">
              <a:defRPr lang="sr-Latn-cs"/>
            </a:pPr>
            <a:r>
              <a:rPr lang="hr-hr" sz="1400" cap="none"/>
              <a:t>Promet se odvijao preko otoka Paga</a:t>
            </a:r>
          </a:p>
          <a:p>
            <a:pPr lvl="1">
              <a:defRPr lang="sr-Latn-cs"/>
            </a:pPr>
            <a:r>
              <a:rPr lang="hr-hr" sz="1400" cap="none"/>
              <a:t>Trajektni promet često u prekidu</a:t>
            </a:r>
          </a:p>
          <a:p>
            <a:pPr lvl="1">
              <a:defRPr lang="sr-Latn-cs"/>
            </a:pPr>
            <a:r>
              <a:rPr lang="hr-hr" sz="1400" cap="none"/>
              <a:t>Dalmacija i Hercegovina dovedene u nemoguće stanje</a:t>
            </a:r>
          </a:p>
          <a:p>
            <a:pPr>
              <a:defRPr lang="sr-Latn-cs"/>
            </a:pPr>
            <a:r>
              <a:rPr lang="vi-vn" sz="1800" cap="none"/>
              <a:t>Vojna je akcija planirana i izvedena u razdoblju od 6. do 27. siječnja1993.</a:t>
            </a:r>
            <a:endParaRPr lang="hr-hr" sz="1800" cap="none"/>
          </a:p>
          <a:p>
            <a:pPr>
              <a:defRPr lang="sr-Latn-cs"/>
            </a:pPr>
            <a:r>
              <a:rPr lang="hr-hr" sz="1800" cap="none"/>
              <a:t>Oslobođeno:</a:t>
            </a:r>
          </a:p>
          <a:p>
            <a:pPr lvl="1">
              <a:defRPr lang="sr-Latn-cs"/>
            </a:pPr>
            <a:r>
              <a:rPr lang="hr-hr" sz="1400" cap="none"/>
              <a:t>Z</a:t>
            </a:r>
            <a:r>
              <a:rPr lang="vi-vn" sz="1400" cap="none"/>
              <a:t>adarsko zaleđe, </a:t>
            </a:r>
            <a:endParaRPr lang="hr-hr" sz="1400" cap="none"/>
          </a:p>
          <a:p>
            <a:pPr lvl="1">
              <a:defRPr lang="sr-Latn-cs"/>
            </a:pPr>
            <a:r>
              <a:rPr lang="vi-vn" sz="1400" cap="none"/>
              <a:t>Masleničko ždrilo </a:t>
            </a:r>
            <a:endParaRPr lang="hr-hr" sz="1400" cap="none"/>
          </a:p>
          <a:p>
            <a:pPr lvl="1">
              <a:defRPr lang="sr-Latn-cs"/>
            </a:pPr>
            <a:r>
              <a:rPr lang="hr-hr" sz="1400" cap="none"/>
              <a:t>Z</a:t>
            </a:r>
            <a:r>
              <a:rPr lang="vi-vn" sz="1400" cap="none"/>
              <a:t>rakoplovn</a:t>
            </a:r>
            <a:r>
              <a:rPr lang="hr-hr" sz="1400" cap="none"/>
              <a:t>a</a:t>
            </a:r>
            <a:r>
              <a:rPr lang="vi-vn" sz="1400" cap="none"/>
              <a:t> luk</a:t>
            </a:r>
            <a:r>
              <a:rPr lang="hr-hr" sz="1400" cap="none"/>
              <a:t>a</a:t>
            </a:r>
            <a:r>
              <a:rPr lang="vi-vn" sz="1400" cap="none"/>
              <a:t> Zemunik, </a:t>
            </a:r>
            <a:endParaRPr lang="hr-hr" sz="1400" cap="none"/>
          </a:p>
          <a:p>
            <a:pPr lvl="1">
              <a:defRPr lang="sr-Latn-cs"/>
            </a:pPr>
            <a:r>
              <a:rPr lang="vi-vn" sz="1400" cap="none"/>
              <a:t>naknadno je oslobođena i brana Peruča, koju su pobunjeni Srbi </a:t>
            </a:r>
            <a:r>
              <a:rPr lang="hr-hr" sz="1400" cap="none"/>
              <a:t> neuspješno  minirali</a:t>
            </a:r>
            <a:r>
              <a:rPr lang="vi-vn" sz="1400" cap="none"/>
              <a:t>.</a:t>
            </a:r>
            <a:endParaRPr lang="hr-hr" sz="1400" cap="none"/>
          </a:p>
          <a:p>
            <a:pPr>
              <a:defRPr lang="sr-Latn-cs"/>
            </a:pPr>
            <a:endParaRPr lang="hr-hr" sz="1800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c.pics.livejournal.com/dr_guillotin/4193625/97498/97498_original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FYF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Cx////AEsAADAqAAAQAAAAJgAAAAgAAAD//////////w=="/>
              </a:ext>
            </a:extLst>
          </p:cNvPicPr>
          <p:nvPr/>
        </p:nvPicPr>
        <p:blipFill>
          <a:blip r:embed="rId3"/>
          <a:srcRect t="13660"/>
          <a:stretch>
            <a:fillRect/>
          </a:stretch>
        </p:blipFill>
        <p:spPr>
          <a:xfrm>
            <a:off x="0" y="-50165"/>
            <a:ext cx="12192000" cy="6908165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OxgAANcAAADRQgAA3wcAABAAAAAmAAAACAAAAAEAAAAAAAAA"/>
              </a:ext>
            </a:extLst>
          </p:cNvSpPr>
          <p:nvPr>
            <p:ph type="title"/>
          </p:nvPr>
        </p:nvSpPr>
        <p:spPr>
          <a:xfrm>
            <a:off x="3938905" y="136525"/>
            <a:ext cx="6922770" cy="1143000"/>
          </a:xfrm>
        </p:spPr>
        <p:txBody>
          <a:bodyPr/>
          <a:lstStyle/>
          <a:p>
            <a:pPr algn="ctr">
              <a:defRPr lang="sr-Latn-cs"/>
            </a:pPr>
            <a:r>
              <a:rPr lang="hr-hr" b="1" cap="none"/>
              <a:t>RAT U HRVATSKOJ</a:t>
            </a:r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1550-1EC2-25E3-8CC8-E8B65B867ABD}" type="datetime1">
              <a:t>15.12.2022.</a:t>
            </a:fld>
            <a:endParaRPr lang="hr-hr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6BA-F4C2-25E0-8CC8-02B558867A57}" type="slidenum">
              <a:rPr lang="hr-hr" cap="none"/>
              <a:t>8</a:t>
            </a:fld>
            <a:endParaRPr lang="hr-hr" cap="none"/>
          </a:p>
        </p:txBody>
      </p:sp>
      <p:sp>
        <p:nvSpPr>
          <p:cNvPr id="7" name="Rounded Rectangle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EAAAADAAAA8YxYAOVsGwAAAAAAAAAAAAAAAAAAAAAAAAAAAAAAAAAAAAAAZAAAAAEAAABAAAAAAAAAAGQAAAAOAQAAAAAAAAEAAAAyAAAA+HonAAAAAAAAAAAAAAAAAAAAAAAAAAAAAAAAAAAAAAAAAAAAAAAAAAAAAAAAAAAAAAAAAAAAAAAAAAAAFAAAADwAAAABAAAAAAAAAO19MQ0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8YxYAOVsGwD4eicAAAAAAAAAAAAAAAAAAAAAAAAAAAAAAAAAAAAAAO19MQYAAAACAAAAAszMzADAwP8Af39/AAAAAAAAAAAAAAAAAAAAAAAAAAAAIQAAABgAAAAUAAAA2TkAAJ8EAABbSQAA1SUAABAAAAAmAAAACAAAAP//////////"/>
              </a:ext>
            </a:extLst>
          </p:cNvSpPr>
          <p:nvPr/>
        </p:nvSpPr>
        <p:spPr>
          <a:xfrm>
            <a:off x="9403715" y="751205"/>
            <a:ext cx="2520950" cy="5398770"/>
          </a:xfrm>
          <a:prstGeom prst="roundRect">
            <a:avLst>
              <a:gd name="adj" fmla="val 16667"/>
            </a:avLst>
          </a:prstGeom>
          <a:gradFill flip="none" rotWithShape="0">
            <a:gsLst>
              <a:gs pos="0">
                <a:srgbClr val="F18C58"/>
              </a:gs>
              <a:gs pos="50000">
                <a:srgbClr val="F87A27"/>
              </a:gs>
              <a:gs pos="100000">
                <a:srgbClr val="E56C1B"/>
              </a:gs>
            </a:gsLst>
            <a:lin ang="5400000" scaled="0"/>
            <a:tileRect/>
          </a:gradFill>
          <a:ln w="635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RAT NIJE PROGLAŠEN</a:t>
            </a:r>
          </a:p>
          <a:p>
            <a:pPr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STVARNI AGRESOR ZVANIČNO “NIJE U RATU”</a:t>
            </a:r>
          </a:p>
          <a:p>
            <a:pPr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RATUJE :</a:t>
            </a:r>
          </a:p>
          <a:p>
            <a:pPr lvl="1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400" cap="none"/>
              <a:t>“UGROŽENA  MANJINA” SA CILJEM DA SE PRIKLJUČI “SVOJOJ MATIČNOJ ZEMLJI”</a:t>
            </a:r>
          </a:p>
          <a:p>
            <a:pPr lvl="1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400" cap="none"/>
              <a:t>“MATIČNA ZEMLJA” VOJNO I EKONOMSKI POMAŽE POBUNJENIKE</a:t>
            </a:r>
          </a:p>
          <a:p>
            <a:pPr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  <a:p>
            <a:pPr>
              <a:defRPr lang="sr-Latn-cs" cap="none">
                <a:solidFill>
                  <a:srgbClr val="FFFFFF"/>
                </a:solidFill>
              </a:defRPr>
            </a:pPr>
            <a:r>
              <a:rPr lang="hr-hr" cap="none"/>
              <a:t>RAT JE POČEO DAVNO PRIJE ORUŽANE AGRESIJE</a:t>
            </a:r>
          </a:p>
        </p:txBody>
      </p:sp>
      <p:sp>
        <p:nvSpPr>
          <p:cNvPr id="8" name="Pravokutnik: zaobljeni kutovi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A0AAAAAkAAAAEgAAACQAAAASAAAAAAAAAABAAAAAAAAAAEAAABQAAAAhbacS3FV1T8AAAAAAAAAAA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///wh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///wF/f38A5+bmA8zMzADAwP8Af39/AAAAAAAAAAAAAAAAAAAAAAAAAAAAIQAAABgAAAAUAAAA+gEAAG8UAADRIwAAsSgAABAAAAAmAAAACAAAAP//////////"/>
              </a:ext>
            </a:extLst>
          </p:cNvSpPr>
          <p:nvPr/>
        </p:nvSpPr>
        <p:spPr>
          <a:xfrm>
            <a:off x="321310" y="3321685"/>
            <a:ext cx="5501005" cy="3293110"/>
          </a:xfrm>
          <a:prstGeom prst="roundRect">
            <a:avLst>
              <a:gd name="adj" fmla="val 16667"/>
            </a:avLst>
          </a:prstGeom>
          <a:noFill/>
          <a:ln w="5715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sz="3600" b="1" cap="none"/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hr-hr" sz="3600" b="1" cap="none">
                <a:solidFill>
                  <a:schemeClr val="bg1"/>
                </a:solidFill>
              </a:rPr>
              <a:t>HYBRID WARFARE 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Simultana i prikladna upotreba kompleksne kombinacije nacionalne moći države: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konvencionalnog naoružanja,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asimetričnog ratovanja,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terorizma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kriminala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informacijskog ratovanja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diplomatske aktivnosti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 lang="sr-Latn-cs" cap="none">
                <a:solidFill>
                  <a:srgbClr val="FFFFFF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u borbenom prostoru za postizanje političkih ciljeva.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pic>
        <p:nvPicPr>
          <p:cNvPr id="9" name="Picture 2" descr="Jutarnji list - #Vladimir Putin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H4gAABYHAAADygAAOkj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5281930" y="4607560"/>
            <a:ext cx="1229995" cy="122999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IAAAAFAAAA/f///wEAAAAWAAAACAAAAAAAAAAAAAAAAAAAAAgAAAD9////AQAAABYAAAAIAAAAAAAAAAAAAAAAAAAA"/>
      </p:ext>
    </p:ext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LgYcA4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AKCIJA “MEDAČKI DŽEP”</a:t>
            </a:r>
          </a:p>
        </p:txBody>
      </p:sp>
      <p:pic>
        <p:nvPicPr>
          <p:cNvPr id="3" name="Content Placeholder 8" descr="Ratna 4.TIF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D/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HAWAACgHAAAmCUAAA4nAAAQAAAAJgAAAAgAAAABgQAAf+DhAQ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3647440" y="4653280"/>
            <a:ext cx="2463800" cy="169545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effectLst>
            <a:reflection stA="38000" endPos="28000" dist="5080" dir="5400000" sy="-100000" rotWithShape="0"/>
          </a:effectLst>
        </p:spPr>
      </p:pic>
      <p:sp>
        <p:nvSpPr>
          <p:cNvPr id="4" name="Content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gAAAAAAAA"/>
              </a:ext>
            </a:extLst>
          </p:cNvSpPr>
          <p:nvPr>
            <p:ph type="body" idx="2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defRPr lang="sr-Latn-cs"/>
            </a:pPr>
            <a:r>
              <a:rPr lang="hr-hr" sz="2400" cap="none"/>
              <a:t>vojna operacija koju je izvela Hrvatska vojska u razdoblju 9. - 11.rujna 1993.godine protiv tzv. JNA i paravojnih postrojbi tzv. Republike Srpske Krajine</a:t>
            </a:r>
          </a:p>
          <a:p>
            <a:pPr>
              <a:lnSpc>
                <a:spcPct val="90000"/>
              </a:lnSpc>
              <a:defRPr lang="sr-Latn-cs"/>
            </a:pPr>
            <a:r>
              <a:rPr lang="hr-hr" sz="2400" cap="none"/>
              <a:t>Pobunjeni Srbi odmaknuti iz samog predgrađa Gospića</a:t>
            </a:r>
          </a:p>
          <a:p>
            <a:pPr>
              <a:lnSpc>
                <a:spcPct val="90000"/>
              </a:lnSpc>
              <a:defRPr lang="sr-Latn-cs"/>
            </a:pPr>
            <a:r>
              <a:rPr lang="hr-hr" sz="2400" cap="none"/>
              <a:t>Pod pritiskom UN HV se povlači sa teritorija ali ga opet posjeda u operaciji “Bljesak”</a:t>
            </a:r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Nn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05CB-85C2-25F3-8CC8-73A64B867A26}" type="datetime1">
              <a:t>15.12.2022.</a:t>
            </a:fld>
            <a:endParaRPr lang="hr-hr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F84-CAC2-2599-8CC8-3CCC21867A69}" type="slidenum">
              <a:rPr lang="hr-hr" cap="none"/>
              <a:t>80</a:t>
            </a:fld>
            <a:endParaRPr lang="hr-hr" cap="none"/>
          </a:p>
        </p:txBody>
      </p:sp>
      <p:pic>
        <p:nvPicPr>
          <p:cNvPr id="8" name="Picture 9" descr="images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AYOAACUCQAAMCAAAOEd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279650" y="1557020"/>
            <a:ext cx="2952750" cy="330009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OPERACIJA “BLJESAK”</a:t>
            </a:r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MAwAALEIAABpHgAAsCUAABAAAAAmAAAACAAAAAEAAAAAAAAA"/>
              </a:ext>
            </a:extLst>
          </p:cNvSpPr>
          <p:nvPr>
            <p:ph type="body" idx="1"/>
          </p:nvPr>
        </p:nvSpPr>
        <p:spPr>
          <a:xfrm>
            <a:off x="1981200" y="1412875"/>
            <a:ext cx="2962275" cy="4713605"/>
          </a:xfrm>
        </p:spPr>
        <p:txBody>
          <a:bodyPr/>
          <a:lstStyle/>
          <a:p>
            <a:pPr>
              <a:defRPr lang="sr-Latn-cs"/>
            </a:pPr>
            <a:r>
              <a:rPr lang="hr-hr" sz="1800" cap="none"/>
              <a:t>1.i 2. svibnja 1995. godine Hrvatska voska i redarstvenici oslobađaju zapadnu Slavoniju. </a:t>
            </a:r>
          </a:p>
          <a:p>
            <a:pPr>
              <a:defRPr lang="sr-Latn-cs"/>
            </a:pPr>
            <a:r>
              <a:rPr lang="hr-hr" sz="1800" cap="none"/>
              <a:t>Većina lokalnih Srba bježi u djelove BiH koji su pod srpskim nadzorom, odakle se za osvetu tuku hrvatski gradovi. </a:t>
            </a:r>
          </a:p>
          <a:p>
            <a:pPr>
              <a:defRPr lang="sr-Latn-cs"/>
            </a:pPr>
            <a:r>
              <a:rPr lang="hr-hr" sz="1800" cap="none"/>
              <a:t>U Splitu se sastaju najviši predstavnici Republike Hrvatske i Federacije BiH, te donose Deklaraciju o zajedničkoj obrani od srpske agresije. </a:t>
            </a:r>
          </a:p>
          <a:p>
            <a:pPr>
              <a:defRPr lang="sr-Latn-cs"/>
            </a:pPr>
            <a:endParaRPr lang="hr-hr" sz="1800" cap="none"/>
          </a:p>
        </p:txBody>
      </p:sp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C4A-04C2-25CA-8CC8-F29F72867AA7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c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624-6AC2-25A0-8CC8-9CF518867AC9}" type="slidenum">
              <a:rPr lang="hr-hr" cap="none"/>
              <a:t>81</a:t>
            </a:fld>
            <a:endParaRPr lang="hr-hr" cap="none"/>
          </a:p>
        </p:txBody>
      </p:sp>
      <p:pic>
        <p:nvPicPr>
          <p:cNvPr id="7" name="Picture 2" descr="Datoteka:Operation flash map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C+tbaz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KEgAABZCwAAKDwAAMYg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304155" y="1844675"/>
            <a:ext cx="4474845" cy="348297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sz="3600" cap="none"/>
              <a:t>“LJETO 95”</a:t>
            </a:r>
            <a:r>
              <a:t/>
            </a:r>
            <a:br/>
            <a:r>
              <a:rPr lang="hr-hr" sz="2400" cap="none"/>
              <a:t>NEPOSREDNI UVOD U “OLUJU”</a:t>
            </a:r>
            <a:endParaRPr lang="hr-hr" sz="3600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UAoAANgJAACQJAAAsCUAABAAAAAmAAAACAAAAAEAAAAAAAAA"/>
              </a:ext>
            </a:extLst>
          </p:cNvSpPr>
          <p:nvPr>
            <p:ph type="body" idx="1"/>
          </p:nvPr>
        </p:nvSpPr>
        <p:spPr>
          <a:xfrm>
            <a:off x="1676400" y="1600200"/>
            <a:ext cx="4267200" cy="4526280"/>
          </a:xfrm>
        </p:spPr>
        <p:txBody>
          <a:bodyPr/>
          <a:lstStyle/>
          <a:p>
            <a:pPr>
              <a:defRPr lang="sr-Latn-cs"/>
            </a:pPr>
            <a:r>
              <a:rPr lang="hr-hr" sz="1800" cap="none"/>
              <a:t>Sjeverno od Dinare započinju </a:t>
            </a:r>
            <a:r>
              <a:rPr lang="hr-hr" sz="1800" b="1" cap="none"/>
              <a:t>zajedničke akcije HVO-a i HV-a, nazvane Ljeto 95.</a:t>
            </a:r>
            <a:r>
              <a:rPr lang="hr-hr" sz="1800" cap="none"/>
              <a:t>. </a:t>
            </a:r>
          </a:p>
          <a:p>
            <a:pPr>
              <a:defRPr lang="sr-Latn-cs"/>
            </a:pPr>
            <a:r>
              <a:rPr lang="hr-hr" sz="1800" cap="none"/>
              <a:t>Knin je odsječen od zaleđa i doveden u strateški krajnje nepovoljan položaj</a:t>
            </a:r>
          </a:p>
          <a:p>
            <a:pPr>
              <a:defRPr lang="sr-Latn-cs"/>
            </a:pPr>
            <a:r>
              <a:rPr lang="hr-hr" sz="1800" b="1" cap="none"/>
              <a:t> Srbi odgovaraju granatiranjem Karlovca, Siska i Gospića. </a:t>
            </a:r>
          </a:p>
          <a:p>
            <a:pPr>
              <a:defRPr lang="sr-Latn-cs"/>
            </a:pPr>
            <a:r>
              <a:rPr lang="hr-hr" sz="1800" cap="none"/>
              <a:t>Na pregovorima u </a:t>
            </a:r>
            <a:r>
              <a:rPr lang="hr-hr" sz="1800" b="1" cap="none"/>
              <a:t>Ženevi odbijaju prihvatiti mirnu reintegraciju.</a:t>
            </a:r>
            <a:r>
              <a:rPr lang="hr-hr" sz="1800" cap="none"/>
              <a:t> </a:t>
            </a:r>
            <a:endParaRPr lang="en-us" sz="1800" cap="none"/>
          </a:p>
          <a:p>
            <a:pPr>
              <a:defRPr lang="sr-Latn-cs"/>
            </a:pPr>
            <a:r>
              <a:rPr lang="hr-hr" sz="1800" b="1" cap="none"/>
              <a:t>Splitski sporazum </a:t>
            </a:r>
            <a:r>
              <a:rPr lang="hr-hr" sz="1800" cap="none"/>
              <a:t>između Predsjednika RH i BiH /22. srpnja 1995. /</a:t>
            </a:r>
          </a:p>
          <a:p>
            <a:pPr>
              <a:defRPr lang="sr-Latn-cs"/>
            </a:pPr>
            <a:r>
              <a:rPr lang="hr-hr" sz="1800" cap="none"/>
              <a:t>Bihać na izdisaju</a:t>
            </a:r>
          </a:p>
          <a:p>
            <a:pPr>
              <a:defRPr lang="sr-Latn-cs"/>
            </a:pPr>
            <a:r>
              <a:rPr lang="hr-hr" sz="1800" cap="none"/>
              <a:t>Međunarodna zajednica pasivna /zaprepaštena Srebreničkom tragedijom/.</a:t>
            </a:r>
          </a:p>
          <a:p>
            <a:pPr>
              <a:defRPr lang="sr-Latn-cs"/>
            </a:pPr>
            <a:endParaRPr lang="hr-hr" sz="1800" cap="none"/>
          </a:p>
        </p:txBody>
      </p:sp>
      <p:sp>
        <p:nvSpPr>
          <p:cNvPr id="4" name="Content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O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AAAAAAAAA"/>
              </a:ext>
            </a:extLst>
          </p:cNvSpPr>
          <p:nvPr>
            <p:ph type="body" idx="2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4338-76C2-25B5-8CC8-80E00D867AD5}" type="datetime1">
              <a:t>15.12.2022.</a:t>
            </a:fld>
            <a:endParaRPr lang="hr-hr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T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3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A00-4EC2-25AC-8CC8-B8F914867AED}" type="slidenum">
              <a:rPr lang="hr-hr" cap="none"/>
              <a:t>82</a:t>
            </a:fld>
            <a:endParaRPr lang="hr-hr" cap="none"/>
          </a:p>
        </p:txBody>
      </p:sp>
      <p:pic>
        <p:nvPicPr>
          <p:cNvPr id="8" name="Picture 7" descr="oluja1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cw0AAKEOAAAAAAAAIgEAAAAAAABkAAAAZAAAAAAAAAAjAAAABAAAAGUAAAAXAAAAFAAAAAAAAAAAAAAA/38AAP9/AAAAAAAACQAAAAQAAAC6vLu5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J0kAADLCwAA8T8AAHwlAAAQAAAAJgAAAAgAAAD//////////w=="/>
              </a:ext>
            </a:extLst>
          </p:cNvPicPr>
          <p:nvPr/>
        </p:nvPicPr>
        <p:blipFill>
          <a:blip r:embed="rId2"/>
          <a:srcRect l="34430" t="37450" b="2900"/>
          <a:stretch>
            <a:fillRect/>
          </a:stretch>
        </p:blipFill>
        <p:spPr>
          <a:xfrm>
            <a:off x="5951855" y="1917065"/>
            <a:ext cx="4442460" cy="417639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sp>
        <p:nvSpPr>
          <p:cNvPr id="9" name="Oval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Mj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zy4AADUUAABOPgAAfSEAABAAAAAmAAAACAAAAP//////////"/>
              </a:ext>
            </a:extLst>
          </p:cNvSpPr>
          <p:nvPr/>
        </p:nvSpPr>
        <p:spPr>
          <a:xfrm>
            <a:off x="7609205" y="3284855"/>
            <a:ext cx="2519045" cy="215900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10" name="Right Arrow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AAAAAAAA4D8AAAAAAADgPwAAAAAAAOA/AAAAAAAA4D8AAAAAAADgPwAAAAAAAOA/AAAAAAAA4D8AAAAAAADgPwAAAAAAAOA/AAAAAAAA4D8CAAAAjAAAAAEAAAAAAAAA/wAAAOVsGwAAAAAAAAAAAAAAAAAAAAAAAAAAAAAAAAAAAAAAZAAAAAEAAABAAAAAAAAAAGQAAAAOAQAAAAAAAAEAAAAyAAAA+HonAAAAAAAAAAAAAAAAAAAAAAAAAAAAAAAAAAAAAAAAAAAAAAAAAAAAAAAAAAAAAAAAAAAAAAAAAAAAFAAAADwAAAABAAAAAAAAAO19MQ0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Of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OVsGwD4eicAAAAAAAAAAAAAAAAAAAAAAAAAAAAAAAAAAAAAAO19MQYAAAACAAAAAszMzADAwP8Af39/AAAAAAAAAAAAAAAAAAAAAAAAAAAAIQAAABgAAAAUAAAA4C4AAPgWAABIMAAAYBgAABAAAAAmAAAACAAAAP//////////"/>
              </a:ext>
            </a:extLst>
          </p:cNvSpPr>
          <p:nvPr/>
        </p:nvSpPr>
        <p:spPr>
          <a:xfrm>
            <a:off x="7620000" y="3733800"/>
            <a:ext cx="228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11" name="Right Arrow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AAAAAAAA4D8AAAAAAADgPwAAAAAAAOA/AAAAAAAA4D8AAAAAAADgPwAAAAAAAOA/AAAAAAAA4D8AAAAAAADgPwAAAAAAAOA/AAAAAAAA4D8CAAAAjAAAAAEAAAAAAAAA/wAAAOVsGwAAAAAAAAAAAAAAAAAAAAAAAAAAAAAAAAAAAAAAZAAAAAEAAABAAAAAAAAAAGQAAAAOAQAAAAAAAAEAAAAyAAAA+HonAAAAAAAAAAAAAAAAAAAAAAAAAAAAAAAAAAAAAAAAAAAAAAAAAAAAAAAAAAAAAAAAAAAAAAAAAAAAFAAAADwAAAABAAAAAAAAAO19MQ0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OD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OVsGwD4eicAAAAAAAAAAAAAAAAAAAAAAAAAAAAAAAAAAAAAAO19MQYAAAACAAAAAszMzADAwP8Af39/AAAAAAAAAAAAAAAAAAAAAAAAAAAAIQAAABgAAAAUAAAAcDUAANgYAADYNgAAQBoAABAAAAAmAAAACAAAAP//////////"/>
              </a:ext>
            </a:extLst>
          </p:cNvSpPr>
          <p:nvPr/>
        </p:nvSpPr>
        <p:spPr>
          <a:xfrm>
            <a:off x="8686800" y="4038600"/>
            <a:ext cx="2286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635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12" name="Oval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BAAAAAAAAAP8AAABa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L///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P8AAAB/f38A5+bmA8zMzADAwP8Af39/AAAAAAAAAAAAAAAAAAAAAAAAAAAAIQAAABgAAAAUAAAAeC0AANgYAADiLwAA7RoAABAAAAAmAAAACAAAAP//////////"/>
              </a:ext>
            </a:extLst>
          </p:cNvSpPr>
          <p:nvPr/>
        </p:nvSpPr>
        <p:spPr>
          <a:xfrm>
            <a:off x="7391400" y="4038600"/>
            <a:ext cx="392430" cy="33845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pic>
        <p:nvPicPr>
          <p:cNvPr id="13" name="Picture 4" descr="http://www.hrvatski-vojnik.hr/hrvatski-vojnik/3033042010/bpictures/sl%2008%20nov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GgfAADAIQAAwygAANUm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5486400"/>
            <a:ext cx="1520825" cy="82613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hind.zuby-broumov.cz/Titul2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qhcAAAAAAAAAAAAAAAAAAAAAAABkAAAAZAAAAAAAAAAjAAAABAAAAGQAAAAXAAAAFAAAAAAAAAAAAAAA/38AAP9/AAAAAAAACQAAAAQAAAA1MDI4HgAAAGgAAAAAAAAAAAAAAAAAAAAAAAAAAAAAABAnAAAQJwAAAAAAAAAAAAAAAAAAAAAAAAAAAAAAAAAAAAAAAAAAAAAUAAAAAAAAAMDA/wAAAAAAZAAAADIAAAAAAAAAAAAAAGQAAADz8/M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PPz8wAAAAAAAAAAAAAAAAD///8AAAAAACEAAAAYAAAAFAAAAAAAAAAAAAAAYyMAADAqAAAQAAAAJgAAAAgAAAD//////////w=="/>
              </a:ext>
            </a:extLst>
          </p:cNvPicPr>
          <p:nvPr/>
        </p:nvPicPr>
        <p:blipFill>
          <a:blip r:embed="rId2">
            <a:duotone>
              <a:prstClr val="black"/>
              <a:srgbClr val="F3F3F3">
                <a:tint val="40000"/>
                <a:satMod val="400000"/>
              </a:srgbClr>
            </a:duotone>
          </a:blip>
          <a:srcRect l="60580"/>
          <a:stretch>
            <a:fillRect/>
          </a:stretch>
        </p:blipFill>
        <p:spPr>
          <a:xfrm>
            <a:off x="0" y="0"/>
            <a:ext cx="575246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defRPr lang="sr-Latn-cs"/>
            </a:pPr>
            <a:r>
              <a:rPr lang="en-us" b="1" cap="none"/>
              <a:t>3.GENERACIJA RATOVANJA</a:t>
            </a:r>
            <a:r>
              <a:rPr lang="hr-hr" b="1" cap="none"/>
              <a:t> </a:t>
            </a:r>
            <a:r>
              <a:t/>
            </a:r>
            <a:br/>
            <a:r>
              <a:rPr lang="en-us" b="1" cap="none"/>
              <a:t>ZRAČNO-KOPNENA BITKA (air-land battle)</a:t>
            </a:r>
            <a:endParaRPr lang="en-us" sz="5400" b="1" cap="none"/>
          </a:p>
        </p:txBody>
      </p:sp>
      <p:sp>
        <p:nvSpPr>
          <p:cNvPr id="4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sLAAAIJQAAACYAABAAAAAmAAAACAAAAAEgAAAAAAAA"/>
              </a:ext>
            </a:extLst>
          </p:cNvSpPr>
          <p:nvPr>
            <p:ph type="body" idx="1"/>
          </p:nvPr>
        </p:nvSpPr>
        <p:spPr>
          <a:xfrm>
            <a:off x="838200" y="1825625"/>
            <a:ext cx="5181600" cy="4351655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en-us" sz="1700" cap="none"/>
              <a:t>Proširena i integrirana bitka koja podrazumijeva uporabu svih dostupnih snaga na integriranom bojištu (područje odgovornisti + područje interesa)</a:t>
            </a:r>
          </a:p>
        </p:txBody>
      </p:sp>
      <p:sp>
        <p:nvSpPr>
          <p:cNvPr id="5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gAAAAAAAA"/>
              </a:ext>
            </a:extLst>
          </p:cNvSpPr>
          <p:nvPr>
            <p:ph type="body" idx="2"/>
          </p:nvPr>
        </p:nvSpPr>
        <p:spPr/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en-us" sz="1700" cap="none"/>
              <a:t>Cilj: 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360" cap="none">
                <a:solidFill>
                  <a:srgbClr val="C00000"/>
                </a:solidFill>
              </a:rPr>
              <a:t>N</a:t>
            </a:r>
            <a:r>
              <a:rPr lang="hr-hr" sz="1360" cap="none">
                <a:solidFill>
                  <a:srgbClr val="C00000"/>
                </a:solidFill>
              </a:rPr>
              <a:t>adzor </a:t>
            </a:r>
            <a:r>
              <a:rPr lang="hr-hr" sz="1360" cap="none"/>
              <a:t>nad snagama koje slijede prvi borbeni postroj.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hr-hr" sz="1360" cap="none">
                <a:solidFill>
                  <a:srgbClr val="C00000"/>
                </a:solidFill>
              </a:rPr>
              <a:t>Uništenje borbene moći</a:t>
            </a:r>
            <a:r>
              <a:rPr lang="hr-hr" sz="1360" cap="none"/>
              <a:t> prije nego što se on približi bliskim operacijama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en-us" sz="1360" cap="none">
                <a:solidFill>
                  <a:srgbClr val="C00000"/>
                </a:solidFill>
              </a:rPr>
              <a:t>Brz </a:t>
            </a:r>
            <a:r>
              <a:rPr lang="hr-hr" sz="1360" cap="none">
                <a:solidFill>
                  <a:srgbClr val="C00000"/>
                </a:solidFill>
              </a:rPr>
              <a:t>prijenos bitke u dubinu </a:t>
            </a:r>
            <a:r>
              <a:rPr lang="hr-hr" sz="1360" cap="none"/>
              <a:t>kroz odvažnu ali promišljenu napadnu operaciju</a:t>
            </a:r>
            <a:endParaRPr lang="en-us" sz="1360" cap="none"/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700" cap="none"/>
              <a:t>KRITIČNO</a:t>
            </a:r>
            <a:r>
              <a:rPr lang="hr-hr" sz="1530" cap="none"/>
              <a:t>: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hr-hr" sz="1360" cap="none">
                <a:solidFill>
                  <a:srgbClr val="C00000"/>
                </a:solidFill>
              </a:rPr>
              <a:t>Uništenje</a:t>
            </a:r>
            <a:r>
              <a:rPr lang="hr-hr" sz="1360" cap="none"/>
              <a:t> </a:t>
            </a:r>
            <a:r>
              <a:rPr lang="hr-hr" sz="1360" cap="none">
                <a:solidFill>
                  <a:srgbClr val="FF0000"/>
                </a:solidFill>
              </a:rPr>
              <a:t>/ neutralizacija </a:t>
            </a:r>
            <a:r>
              <a:rPr lang="hr-hr" sz="1360" cap="none"/>
              <a:t>neprijateljskih snaga iza prve crte- onih snaga koje slijede i podupiru ili slijede i preuzimaju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700" cap="none"/>
              <a:t>RIJEŠENJE:</a:t>
            </a:r>
          </a:p>
          <a:p>
            <a:pPr lvl="1">
              <a:lnSpc>
                <a:spcPct val="70000"/>
              </a:lnSpc>
              <a:spcBef>
                <a:spcPts val="425"/>
              </a:spcBef>
              <a:defRPr lang="sr-Latn-cs" sz="2040" cap="none"/>
            </a:pPr>
            <a:r>
              <a:rPr lang="hr-hr" sz="1360" cap="none">
                <a:solidFill>
                  <a:srgbClr val="C00000"/>
                </a:solidFill>
              </a:rPr>
              <a:t>IZNENADNI I BRZI NAPAD po dubini, preuzimanje i zadržavanje inicijative</a:t>
            </a:r>
            <a:r>
              <a:rPr lang="hr-hr" sz="1360" i="1" cap="none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700" b="1" cap="none">
                <a:solidFill>
                  <a:srgbClr val="C00000"/>
                </a:solidFill>
              </a:rPr>
              <a:t>POČETAK NAPADA MORA BITI BUKVALNO UDAR GROMA KOJI TRENUTNO NEPRIJATELJA OSTAVLJA BEZ SPOSOBNOSTI REAGIRANJA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700" b="1" cap="none">
                <a:solidFill>
                  <a:srgbClr val="C00000"/>
                </a:solidFill>
              </a:rPr>
              <a:t>BRZINA I SAMO BRZINA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r>
              <a:rPr lang="hr-hr" sz="1700" b="1" cap="none">
                <a:solidFill>
                  <a:srgbClr val="C00000"/>
                </a:solidFill>
              </a:rPr>
              <a:t>ODMAH RJEŠAVATI BITNE STVARI - NEBITNE SE RJEŠAVAJU SAME PO SEBI</a:t>
            </a:r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endParaRPr lang="hr-hr" sz="1700" cap="none"/>
          </a:p>
          <a:p>
            <a:pPr>
              <a:lnSpc>
                <a:spcPct val="70000"/>
              </a:lnSpc>
              <a:spcBef>
                <a:spcPts val="850"/>
              </a:spcBef>
              <a:defRPr lang="sr-Latn-cs" sz="2380" cap="none"/>
            </a:pPr>
            <a:endParaRPr lang="en-us" sz="1700" cap="none"/>
          </a:p>
        </p:txBody>
      </p:sp>
      <p:sp>
        <p:nvSpPr>
          <p:cNvPr id="6" name="Date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09D-D3C2-25D6-8CC8-25836E867A70}" type="datetime1">
              <a:t>15.12.2022.</a:t>
            </a:fld>
            <a:endParaRPr lang="hr-hr" cap="none"/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615-5BC2-25D0-8CC8-AD8568867AF8}" type="slidenum">
              <a:rPr lang="hr-hr" cap="none"/>
              <a:t>83</a:t>
            </a:fld>
            <a:endParaRPr lang="hr-hr" cap="none"/>
          </a:p>
        </p:txBody>
      </p:sp>
      <p:sp>
        <p:nvSpPr>
          <p:cNvPr id="8" name="Foot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MEGAAAAAAAAkgE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Xks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t="17290" b="4020"/>
          <a:stretch>
            <a:fillRect/>
          </a:stretch>
        </p:blipFill>
        <p:spPr>
          <a:xfrm>
            <a:off x="0" y="0"/>
            <a:ext cx="12251690" cy="6858000"/>
          </a:xfrm>
          <a:prstGeom prst="rect">
            <a:avLst/>
          </a:prstGeom>
        </p:spPr>
      </p:pic>
      <p:sp>
        <p:nvSpPr>
          <p:cNvPr id="3" name="Content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bigAAKIKAAC+RgAAQxYAABAAAAAmAAAACAAAAAEAAAAAAAAA"/>
              </a:ext>
            </a:extLst>
          </p:cNvSpPr>
          <p:nvPr>
            <p:ph type="body" idx="2"/>
          </p:nvPr>
        </p:nvSpPr>
        <p:spPr>
          <a:xfrm>
            <a:off x="6572250" y="1728470"/>
            <a:ext cx="4927600" cy="1890395"/>
          </a:xfrm>
        </p:spPr>
        <p:txBody>
          <a:bodyPr/>
          <a:lstStyle/>
          <a:p>
            <a:pPr>
              <a:defRPr lang="sr-Latn-cs"/>
            </a:pPr>
            <a:r>
              <a:rPr lang="hr-hr" sz="2400" cap="none">
                <a:solidFill>
                  <a:schemeClr val="bg1"/>
                </a:solidFill>
              </a:rPr>
              <a:t>CILJ:</a:t>
            </a:r>
          </a:p>
          <a:p>
            <a:pPr lvl="1">
              <a:defRPr lang="sr-Latn-cs"/>
            </a:pPr>
            <a:r>
              <a:rPr lang="hr-hr" sz="2000" cap="none">
                <a:solidFill>
                  <a:schemeClr val="bg1"/>
                </a:solidFill>
              </a:rPr>
              <a:t>RR čvorišta Ćelavac i Magarčevac</a:t>
            </a:r>
          </a:p>
          <a:p>
            <a:pPr lvl="1">
              <a:defRPr lang="sr-Latn-cs"/>
            </a:pPr>
            <a:r>
              <a:rPr lang="hr-hr" sz="2000" cap="none">
                <a:solidFill>
                  <a:schemeClr val="bg1"/>
                </a:solidFill>
              </a:rPr>
              <a:t>ZM 15. Ličkog korpusa-Korenica</a:t>
            </a:r>
          </a:p>
          <a:p>
            <a:pPr lvl="1">
              <a:defRPr lang="sr-Latn-cs"/>
            </a:pPr>
            <a:r>
              <a:rPr lang="hr-hr" sz="2000" cap="none">
                <a:solidFill>
                  <a:schemeClr val="bg1"/>
                </a:solidFill>
              </a:rPr>
              <a:t>ZM 9.pbr Bunić</a:t>
            </a:r>
          </a:p>
        </p:txBody>
      </p:sp>
      <p:sp>
        <p:nvSpPr>
          <p:cNvPr id="4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TQEAALoBAAD9QQAA4QkAABAAAAAmAAAACAAAAAEAAAAAAAAA"/>
              </a:ext>
            </a:extLst>
          </p:cNvSpPr>
          <p:nvPr>
            <p:ph type="title"/>
          </p:nvPr>
        </p:nvSpPr>
        <p:spPr>
          <a:xfrm>
            <a:off x="211455" y="280670"/>
            <a:ext cx="10515600" cy="1325245"/>
          </a:xfrm>
        </p:spPr>
        <p:txBody>
          <a:bodyPr/>
          <a:lstStyle/>
          <a:p>
            <a:pPr algn="ctr">
              <a:defRPr lang="sr-Latn-cs"/>
            </a:pPr>
            <a:r>
              <a:rPr lang="hr-hr" cap="none">
                <a:solidFill>
                  <a:schemeClr val="bg1"/>
                </a:solidFill>
              </a:rPr>
              <a:t>ZRAKOPLOVNA BAZA PLESO 4.KOLOVOZ 1995.</a:t>
            </a:r>
            <a:r>
              <a:t/>
            </a:r>
            <a:br/>
            <a:r>
              <a:rPr lang="hr-hr" sz="2400" cap="none">
                <a:solidFill>
                  <a:schemeClr val="bg1"/>
                </a:solidFill>
              </a:rPr>
              <a:t>VRIJEME 04,50 SATI</a:t>
            </a:r>
            <a:endParaRPr lang="hr-hr" cap="none"/>
          </a:p>
        </p:txBody>
      </p:sp>
      <p:sp>
        <p:nvSpPr>
          <p:cNvPr id="5" name="Date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2C44-0AC2-25DA-8CC8-FC8F62867AA9}" type="datetime1">
              <a:t>15.12.2022.</a:t>
            </a:fld>
            <a:endParaRPr lang="hr-hr" cap="none"/>
          </a:p>
        </p:txBody>
      </p:sp>
      <p:sp>
        <p:nvSpPr>
          <p:cNvPr id="6" name="Slide Numb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0D57-19C2-25FB-8CC8-EFAE43867ABA}" type="slidenum">
              <a:rPr lang="hr-hr" cap="none"/>
              <a:t>84</a:t>
            </a:fld>
            <a:endParaRPr lang="hr-hr" cap="none"/>
          </a:p>
        </p:txBody>
      </p:sp>
      <p:sp>
        <p:nvSpPr>
          <p:cNvPr id="7" name="Footer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376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hi4p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IYAAAAAAAAj0EAADAq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4024630" y="0"/>
            <a:ext cx="663257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Freeform 4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MScAAGgEAADROAAAOSEAAAAAAAABAAAAAAAAAAEAAABQAAAAAAAAAAAA4D8AAAAAAADgPwAAAAAAAOA/AAAAAAAA4D8AAAAAAADgPwAAAAAAAOA/AAAAAAAA4D8AAAAAAADgPwAAAAAAAOA/AAAAAAAA4D8CAAAAjAAAAAEAAAAAAAAADAwMAP///whV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DAwMAP///wEAAAAAAAAAAAAAAAAAAAAAAAAAAAAAAAAAAAAAAAAAAAAAAAJ/f38A5+bmA8zMzADAwP8Af39/AAAAAAAAAAAAAAAAAAAAAAAAAAAAIQAAABgAAAAUAAAAMScAAGgEAADROAAAOSEAABAAAAAmAAAACAAAAP//////////"/>
              </a:ext>
            </a:extLst>
          </p:cNvSpPr>
          <p:nvPr/>
        </p:nvSpPr>
        <p:spPr>
          <a:xfrm>
            <a:off x="6370955" y="716280"/>
            <a:ext cx="2865120" cy="4684395"/>
          </a:xfrm>
          <a:custGeom>
            <a:avLst/>
            <a:gdLst/>
            <a:ahLst/>
            <a:cxnLst/>
            <a:rect l="0" t="0" r="2865120" b="4684395"/>
            <a:pathLst>
              <a:path w="2865120" h="4684395">
                <a:moveTo>
                  <a:pt x="2865120" y="563935"/>
                </a:moveTo>
                <a:lnTo>
                  <a:pt x="2788920" y="548694"/>
                </a:lnTo>
                <a:cubicBezTo>
                  <a:pt x="2758518" y="543165"/>
                  <a:pt x="2727645" y="540156"/>
                  <a:pt x="2697480" y="533451"/>
                </a:cubicBezTo>
                <a:cubicBezTo>
                  <a:pt x="2681798" y="529967"/>
                  <a:pt x="2667000" y="523291"/>
                  <a:pt x="2651760" y="518211"/>
                </a:cubicBezTo>
                <a:cubicBezTo>
                  <a:pt x="2621280" y="487728"/>
                  <a:pt x="2573951" y="467659"/>
                  <a:pt x="2560320" y="426762"/>
                </a:cubicBezTo>
                <a:cubicBezTo>
                  <a:pt x="2541537" y="370406"/>
                  <a:pt x="2552049" y="379224"/>
                  <a:pt x="2499360" y="335313"/>
                </a:cubicBezTo>
                <a:cubicBezTo>
                  <a:pt x="2485289" y="323586"/>
                  <a:pt x="2470378" y="312269"/>
                  <a:pt x="2453640" y="304830"/>
                </a:cubicBezTo>
                <a:cubicBezTo>
                  <a:pt x="2424280" y="291779"/>
                  <a:pt x="2362200" y="274346"/>
                  <a:pt x="2362200" y="274346"/>
                </a:cubicBezTo>
                <a:cubicBezTo>
                  <a:pt x="2326640" y="279427"/>
                  <a:pt x="2290862" y="283161"/>
                  <a:pt x="2255520" y="289588"/>
                </a:cubicBezTo>
                <a:cubicBezTo>
                  <a:pt x="2234912" y="293336"/>
                  <a:pt x="2215505" y="304830"/>
                  <a:pt x="2194560" y="304830"/>
                </a:cubicBezTo>
                <a:cubicBezTo>
                  <a:pt x="2128325" y="304830"/>
                  <a:pt x="2062480" y="294669"/>
                  <a:pt x="1996440" y="289588"/>
                </a:cubicBezTo>
                <a:cubicBezTo>
                  <a:pt x="1956870" y="276397"/>
                  <a:pt x="1910966" y="262088"/>
                  <a:pt x="1874520" y="243864"/>
                </a:cubicBezTo>
                <a:cubicBezTo>
                  <a:pt x="1858137" y="235672"/>
                  <a:pt x="1845538" y="220820"/>
                  <a:pt x="1828800" y="213381"/>
                </a:cubicBezTo>
                <a:cubicBezTo>
                  <a:pt x="1744728" y="176012"/>
                  <a:pt x="1743113" y="188146"/>
                  <a:pt x="1661160" y="167656"/>
                </a:cubicBezTo>
                <a:cubicBezTo>
                  <a:pt x="1610550" y="155002"/>
                  <a:pt x="1611493" y="144301"/>
                  <a:pt x="1554480" y="137173"/>
                </a:cubicBezTo>
                <a:cubicBezTo>
                  <a:pt x="1493781" y="129585"/>
                  <a:pt x="1432560" y="127012"/>
                  <a:pt x="1371600" y="121932"/>
                </a:cubicBezTo>
                <a:cubicBezTo>
                  <a:pt x="1351280" y="111771"/>
                  <a:pt x="1331522" y="100398"/>
                  <a:pt x="1310640" y="91449"/>
                </a:cubicBezTo>
                <a:cubicBezTo>
                  <a:pt x="1295875" y="85120"/>
                  <a:pt x="1278963" y="84010"/>
                  <a:pt x="1264920" y="76207"/>
                </a:cubicBezTo>
                <a:cubicBezTo>
                  <a:pt x="1232898" y="58415"/>
                  <a:pt x="1209931" y="18886"/>
                  <a:pt x="1173480" y="15241"/>
                </a:cubicBezTo>
                <a:lnTo>
                  <a:pt x="1021080" y="0"/>
                </a:lnTo>
                <a:cubicBezTo>
                  <a:pt x="939800" y="5080"/>
                  <a:pt x="858231" y="6715"/>
                  <a:pt x="777240" y="15241"/>
                </a:cubicBezTo>
                <a:cubicBezTo>
                  <a:pt x="761264" y="16923"/>
                  <a:pt x="745468" y="22512"/>
                  <a:pt x="731520" y="30483"/>
                </a:cubicBezTo>
                <a:cubicBezTo>
                  <a:pt x="709467" y="43086"/>
                  <a:pt x="692099" y="62744"/>
                  <a:pt x="670560" y="76207"/>
                </a:cubicBezTo>
                <a:cubicBezTo>
                  <a:pt x="651295" y="88249"/>
                  <a:pt x="629325" y="95417"/>
                  <a:pt x="609600" y="106690"/>
                </a:cubicBezTo>
                <a:cubicBezTo>
                  <a:pt x="593697" y="115778"/>
                  <a:pt x="579783" y="128085"/>
                  <a:pt x="563880" y="137173"/>
                </a:cubicBezTo>
                <a:cubicBezTo>
                  <a:pt x="544155" y="148446"/>
                  <a:pt x="520660" y="153463"/>
                  <a:pt x="502920" y="167656"/>
                </a:cubicBezTo>
                <a:cubicBezTo>
                  <a:pt x="446735" y="212609"/>
                  <a:pt x="405986" y="262601"/>
                  <a:pt x="365760" y="320071"/>
                </a:cubicBezTo>
                <a:cubicBezTo>
                  <a:pt x="344753" y="350084"/>
                  <a:pt x="316384" y="376764"/>
                  <a:pt x="304800" y="411520"/>
                </a:cubicBezTo>
                <a:cubicBezTo>
                  <a:pt x="287071" y="464712"/>
                  <a:pt x="283515" y="469079"/>
                  <a:pt x="274320" y="533451"/>
                </a:cubicBezTo>
                <a:cubicBezTo>
                  <a:pt x="267814" y="578996"/>
                  <a:pt x="273627" y="626981"/>
                  <a:pt x="259080" y="670626"/>
                </a:cubicBezTo>
                <a:cubicBezTo>
                  <a:pt x="247496" y="705381"/>
                  <a:pt x="209704" y="727319"/>
                  <a:pt x="198120" y="762075"/>
                </a:cubicBezTo>
                <a:cubicBezTo>
                  <a:pt x="159814" y="877004"/>
                  <a:pt x="211486" y="735339"/>
                  <a:pt x="152400" y="853524"/>
                </a:cubicBezTo>
                <a:cubicBezTo>
                  <a:pt x="145216" y="867893"/>
                  <a:pt x="143488" y="884482"/>
                  <a:pt x="137160" y="899248"/>
                </a:cubicBezTo>
                <a:cubicBezTo>
                  <a:pt x="128211" y="920133"/>
                  <a:pt x="115629" y="939331"/>
                  <a:pt x="106680" y="960215"/>
                </a:cubicBezTo>
                <a:cubicBezTo>
                  <a:pt x="68822" y="1048557"/>
                  <a:pt x="119535" y="963792"/>
                  <a:pt x="60960" y="1051664"/>
                </a:cubicBezTo>
                <a:cubicBezTo>
                  <a:pt x="55880" y="1173596"/>
                  <a:pt x="54734" y="1295756"/>
                  <a:pt x="45720" y="1417460"/>
                </a:cubicBezTo>
                <a:cubicBezTo>
                  <a:pt x="44533" y="1433481"/>
                  <a:pt x="34376" y="1447598"/>
                  <a:pt x="30480" y="1463184"/>
                </a:cubicBezTo>
                <a:cubicBezTo>
                  <a:pt x="19121" y="1508626"/>
                  <a:pt x="10160" y="1554633"/>
                  <a:pt x="0" y="1600358"/>
                </a:cubicBezTo>
                <a:cubicBezTo>
                  <a:pt x="5080" y="1676566"/>
                  <a:pt x="2685" y="1753643"/>
                  <a:pt x="15240" y="1828981"/>
                </a:cubicBezTo>
                <a:cubicBezTo>
                  <a:pt x="18251" y="1847049"/>
                  <a:pt x="38281" y="1857966"/>
                  <a:pt x="45720" y="1874705"/>
                </a:cubicBezTo>
                <a:cubicBezTo>
                  <a:pt x="58769" y="1904068"/>
                  <a:pt x="58378" y="1939419"/>
                  <a:pt x="76200" y="1966154"/>
                </a:cubicBezTo>
                <a:cubicBezTo>
                  <a:pt x="86360" y="1981396"/>
                  <a:pt x="98489" y="1995494"/>
                  <a:pt x="106680" y="2011879"/>
                </a:cubicBezTo>
                <a:cubicBezTo>
                  <a:pt x="113864" y="2026248"/>
                  <a:pt x="114118" y="2043559"/>
                  <a:pt x="121920" y="2057603"/>
                </a:cubicBezTo>
                <a:cubicBezTo>
                  <a:pt x="139710" y="2089628"/>
                  <a:pt x="171296" y="2114296"/>
                  <a:pt x="182880" y="2149052"/>
                </a:cubicBezTo>
                <a:cubicBezTo>
                  <a:pt x="193040" y="2179535"/>
                  <a:pt x="198992" y="2211762"/>
                  <a:pt x="213360" y="2240501"/>
                </a:cubicBezTo>
                <a:cubicBezTo>
                  <a:pt x="223520" y="2260823"/>
                  <a:pt x="232568" y="2281741"/>
                  <a:pt x="243840" y="2301467"/>
                </a:cubicBezTo>
                <a:cubicBezTo>
                  <a:pt x="280497" y="2365624"/>
                  <a:pt x="274097" y="2331393"/>
                  <a:pt x="304800" y="2408158"/>
                </a:cubicBezTo>
                <a:cubicBezTo>
                  <a:pt x="316732" y="2437992"/>
                  <a:pt x="325120" y="2469124"/>
                  <a:pt x="335280" y="2499607"/>
                </a:cubicBezTo>
                <a:cubicBezTo>
                  <a:pt x="340360" y="2560573"/>
                  <a:pt x="340464" y="2622160"/>
                  <a:pt x="350520" y="2682505"/>
                </a:cubicBezTo>
                <a:cubicBezTo>
                  <a:pt x="355802" y="2714200"/>
                  <a:pt x="373208" y="2742782"/>
                  <a:pt x="381000" y="2773954"/>
                </a:cubicBezTo>
                <a:cubicBezTo>
                  <a:pt x="386080" y="2794276"/>
                  <a:pt x="390486" y="2814779"/>
                  <a:pt x="396240" y="2834920"/>
                </a:cubicBezTo>
                <a:cubicBezTo>
                  <a:pt x="400653" y="2850368"/>
                  <a:pt x="407995" y="2864961"/>
                  <a:pt x="411480" y="2880645"/>
                </a:cubicBezTo>
                <a:cubicBezTo>
                  <a:pt x="425420" y="2943383"/>
                  <a:pt x="425319" y="2987278"/>
                  <a:pt x="441960" y="3048301"/>
                </a:cubicBezTo>
                <a:cubicBezTo>
                  <a:pt x="450495" y="3079601"/>
                  <a:pt x="486559" y="3183233"/>
                  <a:pt x="502920" y="3215958"/>
                </a:cubicBezTo>
                <a:cubicBezTo>
                  <a:pt x="511111" y="3232343"/>
                  <a:pt x="523240" y="3246441"/>
                  <a:pt x="533400" y="3261683"/>
                </a:cubicBezTo>
                <a:cubicBezTo>
                  <a:pt x="538480" y="3282005"/>
                  <a:pt x="542621" y="3302585"/>
                  <a:pt x="548640" y="3322649"/>
                </a:cubicBezTo>
                <a:cubicBezTo>
                  <a:pt x="557872" y="3353426"/>
                  <a:pt x="573838" y="3382403"/>
                  <a:pt x="579120" y="3414098"/>
                </a:cubicBezTo>
                <a:lnTo>
                  <a:pt x="594360" y="3505547"/>
                </a:lnTo>
                <a:cubicBezTo>
                  <a:pt x="589280" y="3627479"/>
                  <a:pt x="591262" y="3749911"/>
                  <a:pt x="579120" y="3871343"/>
                </a:cubicBezTo>
                <a:cubicBezTo>
                  <a:pt x="575923" y="3903315"/>
                  <a:pt x="566462" y="3936056"/>
                  <a:pt x="548640" y="3962792"/>
                </a:cubicBezTo>
                <a:lnTo>
                  <a:pt x="518160" y="4008517"/>
                </a:lnTo>
                <a:cubicBezTo>
                  <a:pt x="523240" y="4033919"/>
                  <a:pt x="521816" y="4061554"/>
                  <a:pt x="533400" y="4084724"/>
                </a:cubicBezTo>
                <a:cubicBezTo>
                  <a:pt x="543039" y="4104003"/>
                  <a:pt x="562107" y="4117215"/>
                  <a:pt x="579120" y="4130449"/>
                </a:cubicBezTo>
                <a:cubicBezTo>
                  <a:pt x="775773" y="4283416"/>
                  <a:pt x="791148" y="4195069"/>
                  <a:pt x="1173480" y="4206656"/>
                </a:cubicBezTo>
                <a:cubicBezTo>
                  <a:pt x="1203960" y="4237139"/>
                  <a:pt x="1241010" y="4262236"/>
                  <a:pt x="1264920" y="4298105"/>
                </a:cubicBezTo>
                <a:cubicBezTo>
                  <a:pt x="1292013" y="4338749"/>
                  <a:pt x="1300501" y="4357959"/>
                  <a:pt x="1341120" y="4389554"/>
                </a:cubicBezTo>
                <a:cubicBezTo>
                  <a:pt x="1370036" y="4412047"/>
                  <a:pt x="1401655" y="4430851"/>
                  <a:pt x="1432560" y="4450520"/>
                </a:cubicBezTo>
                <a:cubicBezTo>
                  <a:pt x="1472300" y="4475812"/>
                  <a:pt x="1525170" y="4507633"/>
                  <a:pt x="1569720" y="4526728"/>
                </a:cubicBezTo>
                <a:cubicBezTo>
                  <a:pt x="1584485" y="4533057"/>
                  <a:pt x="1601397" y="4534167"/>
                  <a:pt x="1615440" y="4541969"/>
                </a:cubicBezTo>
                <a:cubicBezTo>
                  <a:pt x="1647462" y="4559761"/>
                  <a:pt x="1672127" y="4591350"/>
                  <a:pt x="1706880" y="4602935"/>
                </a:cubicBezTo>
                <a:cubicBezTo>
                  <a:pt x="1722120" y="4608016"/>
                  <a:pt x="1738232" y="4610992"/>
                  <a:pt x="1752600" y="4618177"/>
                </a:cubicBezTo>
                <a:cubicBezTo>
                  <a:pt x="1812538" y="4648149"/>
                  <a:pt x="1780196" y="4651131"/>
                  <a:pt x="1844040" y="4663901"/>
                </a:cubicBezTo>
                <a:cubicBezTo>
                  <a:pt x="1879263" y="4670947"/>
                  <a:pt x="1915160" y="4674062"/>
                  <a:pt x="1950720" y="4679143"/>
                </a:cubicBezTo>
                <a:cubicBezTo>
                  <a:pt x="2032000" y="4674062"/>
                  <a:pt x="2122702" y="4702229"/>
                  <a:pt x="2194560" y="4663901"/>
                </a:cubicBezTo>
                <a:cubicBezTo>
                  <a:pt x="2226255" y="4646996"/>
                  <a:pt x="2190679" y="4591292"/>
                  <a:pt x="2179320" y="4557211"/>
                </a:cubicBezTo>
                <a:cubicBezTo>
                  <a:pt x="2164952" y="4514102"/>
                  <a:pt x="2129380" y="4479363"/>
                  <a:pt x="2118360" y="4435279"/>
                </a:cubicBezTo>
                <a:cubicBezTo>
                  <a:pt x="2101692" y="4368599"/>
                  <a:pt x="2108060" y="4375337"/>
                  <a:pt x="2072640" y="4313347"/>
                </a:cubicBezTo>
                <a:cubicBezTo>
                  <a:pt x="2063553" y="4297442"/>
                  <a:pt x="2055112" y="4280576"/>
                  <a:pt x="2042160" y="4267622"/>
                </a:cubicBezTo>
                <a:cubicBezTo>
                  <a:pt x="2029208" y="4254669"/>
                  <a:pt x="2009392" y="4250092"/>
                  <a:pt x="1996440" y="4237139"/>
                </a:cubicBezTo>
                <a:cubicBezTo>
                  <a:pt x="1978479" y="4219176"/>
                  <a:pt x="1965483" y="4196844"/>
                  <a:pt x="1950720" y="4176173"/>
                </a:cubicBezTo>
                <a:cubicBezTo>
                  <a:pt x="1940074" y="4161267"/>
                  <a:pt x="1933192" y="4143402"/>
                  <a:pt x="1920240" y="4130449"/>
                </a:cubicBezTo>
                <a:cubicBezTo>
                  <a:pt x="1832187" y="4042387"/>
                  <a:pt x="1916183" y="4166602"/>
                  <a:pt x="1828800" y="4054241"/>
                </a:cubicBezTo>
                <a:cubicBezTo>
                  <a:pt x="1806310" y="4025322"/>
                  <a:pt x="1788160" y="3993275"/>
                  <a:pt x="1767840" y="3962792"/>
                </a:cubicBezTo>
                <a:cubicBezTo>
                  <a:pt x="1757680" y="3947551"/>
                  <a:pt x="1745551" y="3933452"/>
                  <a:pt x="1737360" y="3917067"/>
                </a:cubicBezTo>
                <a:cubicBezTo>
                  <a:pt x="1727200" y="3896745"/>
                  <a:pt x="1718569" y="3875584"/>
                  <a:pt x="1706880" y="3856101"/>
                </a:cubicBezTo>
                <a:cubicBezTo>
                  <a:pt x="1688033" y="3824686"/>
                  <a:pt x="1662303" y="3797421"/>
                  <a:pt x="1645920" y="3764652"/>
                </a:cubicBezTo>
                <a:cubicBezTo>
                  <a:pt x="1635760" y="3744330"/>
                  <a:pt x="1626712" y="3723413"/>
                  <a:pt x="1615440" y="3703686"/>
                </a:cubicBezTo>
                <a:cubicBezTo>
                  <a:pt x="1606353" y="3687782"/>
                  <a:pt x="1593151" y="3674346"/>
                  <a:pt x="1584960" y="3657962"/>
                </a:cubicBezTo>
                <a:cubicBezTo>
                  <a:pt x="1577776" y="3643592"/>
                  <a:pt x="1581079" y="3623597"/>
                  <a:pt x="1569720" y="3612237"/>
                </a:cubicBezTo>
                <a:cubicBezTo>
                  <a:pt x="1543817" y="3586332"/>
                  <a:pt x="1478280" y="3551271"/>
                  <a:pt x="1478280" y="3551271"/>
                </a:cubicBezTo>
                <a:cubicBezTo>
                  <a:pt x="1487744" y="3418760"/>
                  <a:pt x="1509456" y="3257020"/>
                  <a:pt x="1478280" y="3124509"/>
                </a:cubicBezTo>
                <a:cubicBezTo>
                  <a:pt x="1473344" y="3103527"/>
                  <a:pt x="1447800" y="3094026"/>
                  <a:pt x="1432560" y="3078784"/>
                </a:cubicBezTo>
                <a:cubicBezTo>
                  <a:pt x="1415462" y="3027486"/>
                  <a:pt x="1416971" y="3024829"/>
                  <a:pt x="1386840" y="2972094"/>
                </a:cubicBezTo>
                <a:cubicBezTo>
                  <a:pt x="1354683" y="2915814"/>
                  <a:pt x="1351000" y="2932397"/>
                  <a:pt x="1325880" y="2865403"/>
                </a:cubicBezTo>
                <a:cubicBezTo>
                  <a:pt x="1318526" y="2845789"/>
                  <a:pt x="1318891" y="2823691"/>
                  <a:pt x="1310640" y="2804437"/>
                </a:cubicBezTo>
                <a:cubicBezTo>
                  <a:pt x="1303425" y="2787601"/>
                  <a:pt x="1287599" y="2775452"/>
                  <a:pt x="1280160" y="2758713"/>
                </a:cubicBezTo>
                <a:cubicBezTo>
                  <a:pt x="1267111" y="2729350"/>
                  <a:pt x="1267502" y="2693999"/>
                  <a:pt x="1249680" y="2667264"/>
                </a:cubicBezTo>
                <a:cubicBezTo>
                  <a:pt x="1239520" y="2652022"/>
                  <a:pt x="1227391" y="2637924"/>
                  <a:pt x="1219200" y="2621539"/>
                </a:cubicBezTo>
                <a:cubicBezTo>
                  <a:pt x="1212016" y="2607170"/>
                  <a:pt x="1211762" y="2589859"/>
                  <a:pt x="1203960" y="2575815"/>
                </a:cubicBezTo>
                <a:cubicBezTo>
                  <a:pt x="1186170" y="2543789"/>
                  <a:pt x="1154584" y="2519122"/>
                  <a:pt x="1143000" y="2484366"/>
                </a:cubicBezTo>
                <a:cubicBezTo>
                  <a:pt x="1137920" y="2469124"/>
                  <a:pt x="1134944" y="2453010"/>
                  <a:pt x="1127760" y="2438641"/>
                </a:cubicBezTo>
                <a:cubicBezTo>
                  <a:pt x="1109861" y="2402840"/>
                  <a:pt x="1065484" y="2352784"/>
                  <a:pt x="1036320" y="2331950"/>
                </a:cubicBezTo>
                <a:cubicBezTo>
                  <a:pt x="1023248" y="2322613"/>
                  <a:pt x="1005840" y="2321789"/>
                  <a:pt x="990600" y="2316709"/>
                </a:cubicBezTo>
                <a:cubicBezTo>
                  <a:pt x="886208" y="2212307"/>
                  <a:pt x="935026" y="2249172"/>
                  <a:pt x="853440" y="2194777"/>
                </a:cubicBezTo>
                <a:cubicBezTo>
                  <a:pt x="818506" y="2142372"/>
                  <a:pt x="810268" y="2127152"/>
                  <a:pt x="762000" y="2072845"/>
                </a:cubicBezTo>
                <a:cubicBezTo>
                  <a:pt x="742908" y="2051365"/>
                  <a:pt x="721360" y="2032201"/>
                  <a:pt x="701040" y="2011879"/>
                </a:cubicBezTo>
                <a:cubicBezTo>
                  <a:pt x="651809" y="1864172"/>
                  <a:pt x="713586" y="2068236"/>
                  <a:pt x="701040" y="1691807"/>
                </a:cubicBezTo>
                <a:cubicBezTo>
                  <a:pt x="698981" y="1630034"/>
                  <a:pt x="681300" y="1569775"/>
                  <a:pt x="670560" y="1508909"/>
                </a:cubicBezTo>
                <a:cubicBezTo>
                  <a:pt x="664345" y="1473686"/>
                  <a:pt x="650983" y="1408083"/>
                  <a:pt x="640080" y="1371735"/>
                </a:cubicBezTo>
                <a:cubicBezTo>
                  <a:pt x="630848" y="1340958"/>
                  <a:pt x="619760" y="1310769"/>
                  <a:pt x="609600" y="1280286"/>
                </a:cubicBezTo>
                <a:lnTo>
                  <a:pt x="594360" y="1234561"/>
                </a:lnTo>
                <a:lnTo>
                  <a:pt x="579120" y="1188837"/>
                </a:lnTo>
                <a:cubicBezTo>
                  <a:pt x="589280" y="1066905"/>
                  <a:pt x="596090" y="944647"/>
                  <a:pt x="609600" y="823041"/>
                </a:cubicBezTo>
                <a:cubicBezTo>
                  <a:pt x="613125" y="791315"/>
                  <a:pt x="635890" y="754909"/>
                  <a:pt x="655320" y="731592"/>
                </a:cubicBezTo>
                <a:cubicBezTo>
                  <a:pt x="669118" y="715033"/>
                  <a:pt x="687242" y="702426"/>
                  <a:pt x="701040" y="685867"/>
                </a:cubicBezTo>
                <a:cubicBezTo>
                  <a:pt x="712766" y="671795"/>
                  <a:pt x="720874" y="655048"/>
                  <a:pt x="731520" y="640142"/>
                </a:cubicBezTo>
                <a:cubicBezTo>
                  <a:pt x="746283" y="619472"/>
                  <a:pt x="762477" y="599848"/>
                  <a:pt x="777240" y="579177"/>
                </a:cubicBezTo>
                <a:cubicBezTo>
                  <a:pt x="811107" y="531759"/>
                  <a:pt x="799253" y="530065"/>
                  <a:pt x="853440" y="502969"/>
                </a:cubicBezTo>
                <a:cubicBezTo>
                  <a:pt x="926160" y="466606"/>
                  <a:pt x="1099198" y="474390"/>
                  <a:pt x="1127760" y="472486"/>
                </a:cubicBezTo>
                <a:cubicBezTo>
                  <a:pt x="1262993" y="427404"/>
                  <a:pt x="1204238" y="440064"/>
                  <a:pt x="1478280" y="487728"/>
                </a:cubicBezTo>
                <a:cubicBezTo>
                  <a:pt x="1496325" y="490866"/>
                  <a:pt x="1508760" y="508050"/>
                  <a:pt x="1524000" y="518211"/>
                </a:cubicBezTo>
                <a:cubicBezTo>
                  <a:pt x="1534160" y="538533"/>
                  <a:pt x="1546503" y="557903"/>
                  <a:pt x="1554480" y="579177"/>
                </a:cubicBezTo>
                <a:cubicBezTo>
                  <a:pt x="1561834" y="598790"/>
                  <a:pt x="1559328" y="621955"/>
                  <a:pt x="1569720" y="640142"/>
                </a:cubicBezTo>
                <a:cubicBezTo>
                  <a:pt x="1580413" y="658858"/>
                  <a:pt x="1600200" y="670626"/>
                  <a:pt x="1615440" y="685867"/>
                </a:cubicBezTo>
                <a:cubicBezTo>
                  <a:pt x="1620520" y="706189"/>
                  <a:pt x="1619062" y="729404"/>
                  <a:pt x="1630680" y="746832"/>
                </a:cubicBezTo>
                <a:cubicBezTo>
                  <a:pt x="1640840" y="762075"/>
                  <a:pt x="1662329" y="765589"/>
                  <a:pt x="1676400" y="777316"/>
                </a:cubicBezTo>
                <a:cubicBezTo>
                  <a:pt x="1692957" y="791116"/>
                  <a:pt x="1706880" y="807800"/>
                  <a:pt x="1722120" y="823041"/>
                </a:cubicBezTo>
                <a:cubicBezTo>
                  <a:pt x="1727200" y="838283"/>
                  <a:pt x="1723412" y="860795"/>
                  <a:pt x="1737360" y="868766"/>
                </a:cubicBezTo>
                <a:cubicBezTo>
                  <a:pt x="1764189" y="884098"/>
                  <a:pt x="1798635" y="877303"/>
                  <a:pt x="1828800" y="884007"/>
                </a:cubicBezTo>
                <a:cubicBezTo>
                  <a:pt x="1844482" y="887492"/>
                  <a:pt x="1859280" y="894168"/>
                  <a:pt x="1874520" y="899248"/>
                </a:cubicBezTo>
                <a:cubicBezTo>
                  <a:pt x="1905000" y="894168"/>
                  <a:pt x="1939131" y="899340"/>
                  <a:pt x="1965960" y="884007"/>
                </a:cubicBezTo>
                <a:cubicBezTo>
                  <a:pt x="1979908" y="876036"/>
                  <a:pt x="1978050" y="854036"/>
                  <a:pt x="1981200" y="838283"/>
                </a:cubicBezTo>
                <a:cubicBezTo>
                  <a:pt x="1988245" y="803056"/>
                  <a:pt x="1986118" y="766001"/>
                  <a:pt x="1996440" y="731592"/>
                </a:cubicBezTo>
                <a:cubicBezTo>
                  <a:pt x="2001703" y="714046"/>
                  <a:pt x="2017833" y="701772"/>
                  <a:pt x="2026920" y="685867"/>
                </a:cubicBezTo>
                <a:cubicBezTo>
                  <a:pt x="2038192" y="666140"/>
                  <a:pt x="2041336" y="640967"/>
                  <a:pt x="2057400" y="624901"/>
                </a:cubicBezTo>
                <a:cubicBezTo>
                  <a:pt x="2116486" y="565810"/>
                  <a:pt x="2165910" y="558244"/>
                  <a:pt x="2240280" y="533451"/>
                </a:cubicBezTo>
                <a:cubicBezTo>
                  <a:pt x="2377694" y="487643"/>
                  <a:pt x="2269958" y="519055"/>
                  <a:pt x="2575560" y="502969"/>
                </a:cubicBezTo>
                <a:cubicBezTo>
                  <a:pt x="2608858" y="453017"/>
                  <a:pt x="2606040" y="475563"/>
                  <a:pt x="2606040" y="442003"/>
                </a:cubicBezTo>
              </a:path>
            </a:pathLst>
          </a:custGeom>
          <a:solidFill>
            <a:srgbClr val="0C0C0C">
              <a:alpha val="15000"/>
            </a:srgbClr>
          </a:solidFill>
          <a:ln w="12700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  <p:txBody>
          <a:bodyPr vert="horz" wrap="square" lIns="6370955" tIns="716280" rIns="9236075" bIns="5400675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sp>
        <p:nvSpPr>
          <p:cNvPr id="4" name="Title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en-us" cap="none"/>
          </a:p>
        </p:txBody>
      </p:sp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22E3-ADC2-25D4-8CC8-5B816C867A0E}" type="datetime1">
              <a:t>15.12.2022.</a:t>
            </a:fld>
            <a:endParaRPr lang="hr-hr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23BA-F4C2-25D5-8CC8-02806D867A57}" type="slidenum">
              <a:rPr lang="hr-hr" cap="none"/>
              <a:t>85</a:t>
            </a:fld>
            <a:endParaRPr lang="hr-hr" cap="none"/>
          </a:p>
        </p:txBody>
      </p:sp>
      <p:pic>
        <p:nvPicPr>
          <p:cNvPr id="8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JAAAAJwAAACcAAAAZAAAAGQAAAAAAAAAy8vLACQAAACcAAAAn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GAqAAA/EQAAHS4AAOsX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6888480" y="2803525"/>
            <a:ext cx="607695" cy="1084580"/>
          </a:xfrm>
          <a:prstGeom prst="rect">
            <a:avLst/>
          </a:prstGeom>
          <a:noFill/>
          <a:ln>
            <a:noFill/>
          </a:ln>
          <a:effectLst>
            <a:outerShdw blurRad="12700" dist="140092" dir="2700000" algn="tl">
              <a:srgbClr val="333333">
                <a:alpha val="64000"/>
              </a:srgbClr>
            </a:outerShdw>
          </a:effectLst>
        </p:spPr>
      </p:pic>
      <p:sp>
        <p:nvSpPr>
          <p:cNvPr id="9" name="Explosion 1 1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PDIAALoHAADLNAAA1QoAABAAAAAmAAAACAAAAP//////////"/>
              </a:ext>
            </a:extLst>
          </p:cNvSpPr>
          <p:nvPr/>
        </p:nvSpPr>
        <p:spPr>
          <a:xfrm>
            <a:off x="8166100" y="1256030"/>
            <a:ext cx="415925" cy="50482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10" name="Picture 1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AAAAAUAAAABAAAAAAAAAAAAAAAAAAAAAAAAAAAAAAAAAAAAAAAAAAAAAAACf39/ADMzMwDLy8sAwMD/AH9/fwAAAAAAAAAAAAAAAAD///8AAAAAACEAAAAYAAAAFAAAACdPAACc/P//+VYAAFoA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20223982">
            <a:off x="12867005" y="-551180"/>
            <a:ext cx="1271270" cy="60833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1" name="Explosion 1 1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4SsAAKEEAABwLgAAugcAABAAAAAmAAAACAAAAP//////////"/>
              </a:ext>
            </a:extLst>
          </p:cNvSpPr>
          <p:nvPr/>
        </p:nvSpPr>
        <p:spPr>
          <a:xfrm>
            <a:off x="7132955" y="752475"/>
            <a:ext cx="415925" cy="50355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12" name="Picture 1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AAPAACLCwAA0BYAAEsP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9834819">
            <a:off x="2438400" y="1876425"/>
            <a:ext cx="1270000" cy="60960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3" name="Explosion 1 1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uCcAAFsJAABHKgAAdgwAABAAAAAmAAAACAAAAP//////////"/>
              </a:ext>
            </a:extLst>
          </p:cNvSpPr>
          <p:nvPr/>
        </p:nvSpPr>
        <p:spPr>
          <a:xfrm rot="224924">
            <a:off x="6456680" y="1520825"/>
            <a:ext cx="415925" cy="50482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14" name="Picture 2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NcKAABIEAAApxIAAAUU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059745">
            <a:off x="1762125" y="2646680"/>
            <a:ext cx="1270000" cy="60769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5" name="Explosion 1 2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I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uCcAALAOAABHKgAAyREAABAAAAAmAAAACAAAAP//////////"/>
              </a:ext>
            </a:extLst>
          </p:cNvSpPr>
          <p:nvPr/>
        </p:nvSpPr>
        <p:spPr>
          <a:xfrm rot="224924">
            <a:off x="6456680" y="2387600"/>
            <a:ext cx="415925" cy="50355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16" name="Picture 2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OYPAABiDwAAuRcAAB8T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592417">
            <a:off x="2584450" y="2500630"/>
            <a:ext cx="1271905" cy="60769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7" name="Explosion 1 2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PyoAAPAUAADOLAAACRgAABAAAAAmAAAACAAAAP//////////"/>
              </a:ext>
            </a:extLst>
          </p:cNvSpPr>
          <p:nvPr/>
        </p:nvSpPr>
        <p:spPr>
          <a:xfrm rot="224924">
            <a:off x="6867525" y="3403600"/>
            <a:ext cx="415925" cy="50355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18" name="Picture 2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AA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G4SAACiFQAAQBoAAF8Z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592417">
            <a:off x="2995930" y="3516630"/>
            <a:ext cx="1271270" cy="60769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9" name="Explosion 1 2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1y0AANEaAABkMAAA7B0AABAAAAAmAAAACAAAAP//////////"/>
              </a:ext>
            </a:extLst>
          </p:cNvSpPr>
          <p:nvPr/>
        </p:nvSpPr>
        <p:spPr>
          <a:xfrm rot="224924">
            <a:off x="7451725" y="4359275"/>
            <a:ext cx="414655" cy="50482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20" name="Picture 2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DYCJEB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D0RAAAgHAAADRkAAOAf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592417">
            <a:off x="2802255" y="4572000"/>
            <a:ext cx="1270000" cy="60960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21" name="Explosion 1 2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HDIAABQeAACoNAAALyEAABAAAAAmAAAACAAAAP//////////"/>
              </a:ext>
            </a:extLst>
          </p:cNvSpPr>
          <p:nvPr/>
        </p:nvSpPr>
        <p:spPr>
          <a:xfrm rot="224924">
            <a:off x="8145780" y="4889500"/>
            <a:ext cx="414020" cy="504825"/>
          </a:xfrm>
          <a:prstGeom prst="irregularSeal1">
            <a:avLst/>
          </a:prstGeom>
          <a:solidFill>
            <a:srgbClr val="FF0000"/>
          </a:solidFill>
          <a:ln w="12700" cap="flat" cmpd="sng" algn="ctr">
            <a:solidFill>
              <a:srgbClr val="FFFF00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en-us" cap="none"/>
          </a:p>
        </p:txBody>
      </p:sp>
      <p:pic>
        <p:nvPicPr>
          <p:cNvPr id="22" name="Picture 2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B0AGU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G4SAABGIQAAQBoAAAYl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 rot="10592417">
            <a:off x="2995930" y="5408930"/>
            <a:ext cx="1271270" cy="60960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23" name="Picture 3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ym0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0hAAC7AQAAnycAACcG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 rot="833288" flipH="1">
            <a:off x="5494655" y="281305"/>
            <a:ext cx="946150" cy="7188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4" name="Picture 3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NUDV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EeAACFBQAAtiQAAPEJ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5019675" y="897255"/>
            <a:ext cx="948055" cy="7188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5" name="Picture 3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sym0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weAABHCQAAkCQAALQN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4996180" y="1508125"/>
            <a:ext cx="947420" cy="71945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6" name="Picture 3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0CJ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svAACvIQAAODQAAIEnAAAQAAAAJgAAAAgAAAD//////////w=="/>
              </a:ext>
            </a:extLst>
          </p:cNvPicPr>
          <p:nvPr/>
        </p:nvPicPr>
        <p:blipFill>
          <a:blip r:embed="rId8"/>
          <a:stretch>
            <a:fillRect/>
          </a:stretch>
        </p:blipFill>
        <p:spPr>
          <a:xfrm>
            <a:off x="7769225" y="5475605"/>
            <a:ext cx="719455" cy="9461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7" name="Picture 3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Q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0iAACIGAAAjygAAPIcAAAQAAAAJgAAAAgAAAD//////////w=="/>
              </a:ext>
            </a:extLst>
          </p:cNvPicPr>
          <p:nvPr/>
        </p:nvPicPr>
        <p:blipFill>
          <a:blip r:embed="rId9"/>
          <a:stretch>
            <a:fillRect/>
          </a:stretch>
        </p:blipFill>
        <p:spPr>
          <a:xfrm rot="20607906" flipH="1">
            <a:off x="5647055" y="3987800"/>
            <a:ext cx="946150" cy="71755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8" name="Picture 4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cgAACsEAAAiSYAABgVAAAQAAAAJgAAAAgAAAD//////////w=="/>
              </a:ext>
            </a:extLst>
          </p:cNvPicPr>
          <p:nvPr/>
        </p:nvPicPr>
        <p:blipFill>
          <a:blip r:embed="rId7"/>
          <a:stretch>
            <a:fillRect/>
          </a:stretch>
        </p:blipFill>
        <p:spPr>
          <a:xfrm>
            <a:off x="5318125" y="2710180"/>
            <a:ext cx="946150" cy="7188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9" name="Picture 4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cym0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o3AADzAAAAUj0AAF8FAAAQAAAAJgAAAAgAAAD//////////w=="/>
              </a:ext>
            </a:extLst>
          </p:cNvPicPr>
          <p:nvPr/>
        </p:nvPicPr>
        <p:blipFill>
          <a:blip r:embed="rId10"/>
          <a:stretch>
            <a:fillRect/>
          </a:stretch>
        </p:blipFill>
        <p:spPr>
          <a:xfrm rot="20672229">
            <a:off x="9048750" y="154305"/>
            <a:ext cx="919480" cy="71882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Picture 44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iKIR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w3AADEHQAAOjwAAO8iAAAQAAAAJgAAAAgAAAD//////////w=="/>
              </a:ext>
            </a:extLst>
          </p:cNvPicPr>
          <p:nvPr/>
        </p:nvPicPr>
        <p:blipFill>
          <a:blip r:embed="rId11"/>
          <a:stretch>
            <a:fillRect/>
          </a:stretch>
        </p:blipFill>
        <p:spPr>
          <a:xfrm rot="398479">
            <a:off x="9009380" y="4838700"/>
            <a:ext cx="781050" cy="84010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Picture 4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AzAACZGQAAczcAAJIdAAAQAAAAJgAAAAgAAAD//////////w=="/>
              </a:ext>
            </a:extLst>
          </p:cNvPicPr>
          <p:nvPr/>
        </p:nvPicPr>
        <p:blipFill>
          <a:blip r:embed="rId12"/>
          <a:stretch>
            <a:fillRect/>
          </a:stretch>
        </p:blipFill>
        <p:spPr>
          <a:xfrm rot="21090646">
            <a:off x="8412480" y="4161155"/>
            <a:ext cx="601345" cy="645795"/>
          </a:xfrm>
          <a:prstGeom prst="rect">
            <a:avLst/>
          </a:prstGeom>
          <a:noFill/>
          <a:ln>
            <a:noFill/>
          </a:ln>
          <a:effectLst/>
        </p:spPr>
      </p:pic>
      <p:grpSp>
        <p:nvGrpSpPr>
          <p:cNvPr id="32" name="Group 46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feWaYxMAAAAlAAAAAQAAAA8BAAAAkAAAAEgAAACQAAAASAAAAAAAAAAAAAAAAAAAABcAAAAUAAAAAAAAAAAAAAD/fwAA/38AAAAAAAAJAAAABAAAAIIAAAAfAAAAVAAAAAAAAAAAAAAAAAAAAAAAAAAAAAAAAAAAAAAAAAAAAAAAAAAAAAAAAAAAAAAAAAAAAAAAAAAAAAAAAAAAAAAAAAAAAAAAAAAAAAAAAAAAAAAAAAAAACEAAAAYAAAAFAAAAKkYAADV////c0EAAAYqAAAQAAAAJgAAAAgAAAD/////AAAAAA=="/>
              </a:ext>
            </a:extLst>
          </p:cNvGrpSpPr>
          <p:nvPr/>
        </p:nvGrpSpPr>
        <p:grpSpPr>
          <a:xfrm>
            <a:off x="4008755" y="-27305"/>
            <a:ext cx="6630670" cy="6858635"/>
            <a:chOff x="4008755" y="-27305"/>
            <a:chExt cx="6630670" cy="6858635"/>
          </a:xfrm>
        </p:grpSpPr>
        <p:pic>
          <p:nvPicPr>
            <p:cNvPr id="42" name="Picture 47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QAg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kYAADV////c0EAAAYqAAAAAAAAJgAAAAgAAAD//////////w=="/>
                </a:ext>
              </a:extLst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8755" y="-27305"/>
              <a:ext cx="6630670" cy="685863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1" name="Freeform 4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CwAAAA0AAAAAzx0AAGgEAABwLwAAOSEAAAAAAAABAAAAAAAAAAEAAABQAAAAAAAAAAAA4D8AAAAAAADgPwAAAAAAAOA/AAAAAAAA4D8AAAAAAADgPwAAAAAAAOA/AAAAAAAA4D8AAAAAAADgPwAAAAAAAOA/AAAAAAAA4D8CAAAAjAAAAAEAAAAAAAAADAwMAP///whVAAAAAAAAAAAAAAAAAAAAAAAAAAAAAAAAAAAAZAAAAAEAAABAAAAAAAAAAAAAAAAAAAAAAAAAAAAAAAAAAAAAAAAAAAAAAAAAAAAAAAAAAAAAAAAAAAAAAAAAAAAAAAAAAAAAAAAAAAAAAAAAAAAAAAAAAAAAAAAAAAAAFAAAADwAAAAB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E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DAwMAP///wEAAAAAAAAAAAAAAAAAAAAAAAAAAAAAAAAAAAAAAAAAAAAAAAJ/f38A5+bmA8zMzADAwP8Af39/AAAAAAAAAAAAAAAAAAAAAAAAAAAAIQAAABgAAAAUAAAAFScAAD0EAAC2OAAADyEAAAAAAAAmAAAACAAAAP//////////"/>
                </a:ext>
              </a:extLst>
            </p:cNvSpPr>
            <p:nvPr/>
          </p:nvSpPr>
          <p:spPr>
            <a:xfrm>
              <a:off x="6353175" y="688975"/>
              <a:ext cx="2865755" cy="4685030"/>
            </a:xfrm>
            <a:custGeom>
              <a:avLst/>
              <a:gdLst/>
              <a:ahLst/>
              <a:cxnLst/>
              <a:rect l="0" t="0" r="2865755" b="4685030"/>
              <a:pathLst>
                <a:path w="2865755" h="4685030">
                  <a:moveTo>
                    <a:pt x="2865755" y="564012"/>
                  </a:moveTo>
                  <a:lnTo>
                    <a:pt x="2789538" y="548769"/>
                  </a:lnTo>
                  <a:cubicBezTo>
                    <a:pt x="2759129" y="543239"/>
                    <a:pt x="2728249" y="540230"/>
                    <a:pt x="2698077" y="533525"/>
                  </a:cubicBezTo>
                  <a:cubicBezTo>
                    <a:pt x="2682392" y="530039"/>
                    <a:pt x="2667591" y="523363"/>
                    <a:pt x="2652347" y="518282"/>
                  </a:cubicBezTo>
                  <a:cubicBezTo>
                    <a:pt x="2621860" y="487794"/>
                    <a:pt x="2574521" y="467723"/>
                    <a:pt x="2560887" y="426820"/>
                  </a:cubicBezTo>
                  <a:cubicBezTo>
                    <a:pt x="2542100" y="370458"/>
                    <a:pt x="2552614" y="379276"/>
                    <a:pt x="2499913" y="335359"/>
                  </a:cubicBezTo>
                  <a:cubicBezTo>
                    <a:pt x="2485839" y="323630"/>
                    <a:pt x="2470925" y="312312"/>
                    <a:pt x="2454183" y="304872"/>
                  </a:cubicBezTo>
                  <a:cubicBezTo>
                    <a:pt x="2424817" y="291819"/>
                    <a:pt x="2362723" y="274384"/>
                    <a:pt x="2362723" y="274384"/>
                  </a:cubicBezTo>
                  <a:cubicBezTo>
                    <a:pt x="2327155" y="279466"/>
                    <a:pt x="2291369" y="283200"/>
                    <a:pt x="2256019" y="289628"/>
                  </a:cubicBezTo>
                  <a:cubicBezTo>
                    <a:pt x="2235407" y="293376"/>
                    <a:pt x="2215996" y="304872"/>
                    <a:pt x="2195046" y="304872"/>
                  </a:cubicBezTo>
                  <a:cubicBezTo>
                    <a:pt x="2128796" y="304872"/>
                    <a:pt x="2062937" y="294709"/>
                    <a:pt x="1996882" y="289628"/>
                  </a:cubicBezTo>
                  <a:cubicBezTo>
                    <a:pt x="1957303" y="276435"/>
                    <a:pt x="1911389" y="262124"/>
                    <a:pt x="1874935" y="243897"/>
                  </a:cubicBezTo>
                  <a:cubicBezTo>
                    <a:pt x="1858548" y="235704"/>
                    <a:pt x="1845947" y="220851"/>
                    <a:pt x="1829205" y="213410"/>
                  </a:cubicBezTo>
                  <a:cubicBezTo>
                    <a:pt x="1745114" y="176036"/>
                    <a:pt x="1743499" y="188172"/>
                    <a:pt x="1661528" y="167679"/>
                  </a:cubicBezTo>
                  <a:cubicBezTo>
                    <a:pt x="1610906" y="155023"/>
                    <a:pt x="1611850" y="144321"/>
                    <a:pt x="1554824" y="137192"/>
                  </a:cubicBezTo>
                  <a:cubicBezTo>
                    <a:pt x="1494112" y="129603"/>
                    <a:pt x="1432877" y="127030"/>
                    <a:pt x="1371903" y="121949"/>
                  </a:cubicBezTo>
                  <a:cubicBezTo>
                    <a:pt x="1351579" y="111786"/>
                    <a:pt x="1331817" y="100413"/>
                    <a:pt x="1310930" y="91461"/>
                  </a:cubicBezTo>
                  <a:cubicBezTo>
                    <a:pt x="1296162" y="85132"/>
                    <a:pt x="1279246" y="84022"/>
                    <a:pt x="1265200" y="76218"/>
                  </a:cubicBezTo>
                  <a:cubicBezTo>
                    <a:pt x="1233171" y="58424"/>
                    <a:pt x="1210199" y="18889"/>
                    <a:pt x="1173740" y="15244"/>
                  </a:cubicBezTo>
                  <a:lnTo>
                    <a:pt x="1021306" y="0"/>
                  </a:lnTo>
                  <a:cubicBezTo>
                    <a:pt x="940008" y="5081"/>
                    <a:pt x="858421" y="6717"/>
                    <a:pt x="777412" y="15244"/>
                  </a:cubicBezTo>
                  <a:cubicBezTo>
                    <a:pt x="761431" y="16926"/>
                    <a:pt x="745633" y="22515"/>
                    <a:pt x="731682" y="30487"/>
                  </a:cubicBezTo>
                  <a:cubicBezTo>
                    <a:pt x="709624" y="43092"/>
                    <a:pt x="692252" y="62753"/>
                    <a:pt x="670708" y="76218"/>
                  </a:cubicBezTo>
                  <a:cubicBezTo>
                    <a:pt x="651439" y="88262"/>
                    <a:pt x="629464" y="95430"/>
                    <a:pt x="609734" y="106705"/>
                  </a:cubicBezTo>
                  <a:cubicBezTo>
                    <a:pt x="593828" y="115794"/>
                    <a:pt x="579910" y="128103"/>
                    <a:pt x="564004" y="137192"/>
                  </a:cubicBezTo>
                  <a:cubicBezTo>
                    <a:pt x="544275" y="148467"/>
                    <a:pt x="520774" y="153484"/>
                    <a:pt x="503030" y="167679"/>
                  </a:cubicBezTo>
                  <a:cubicBezTo>
                    <a:pt x="446834" y="212638"/>
                    <a:pt x="406074" y="262637"/>
                    <a:pt x="365841" y="320115"/>
                  </a:cubicBezTo>
                  <a:cubicBezTo>
                    <a:pt x="344829" y="350132"/>
                    <a:pt x="316454" y="376815"/>
                    <a:pt x="304867" y="411577"/>
                  </a:cubicBezTo>
                  <a:cubicBezTo>
                    <a:pt x="287134" y="464775"/>
                    <a:pt x="283577" y="469143"/>
                    <a:pt x="274380" y="533525"/>
                  </a:cubicBezTo>
                  <a:cubicBezTo>
                    <a:pt x="267873" y="579075"/>
                    <a:pt x="273687" y="627066"/>
                    <a:pt x="259137" y="670717"/>
                  </a:cubicBezTo>
                  <a:cubicBezTo>
                    <a:pt x="247550" y="705478"/>
                    <a:pt x="209750" y="727418"/>
                    <a:pt x="198163" y="762179"/>
                  </a:cubicBezTo>
                  <a:cubicBezTo>
                    <a:pt x="159849" y="877124"/>
                    <a:pt x="211532" y="735440"/>
                    <a:pt x="152433" y="853640"/>
                  </a:cubicBezTo>
                  <a:cubicBezTo>
                    <a:pt x="145248" y="868012"/>
                    <a:pt x="143519" y="884603"/>
                    <a:pt x="137190" y="899371"/>
                  </a:cubicBezTo>
                  <a:cubicBezTo>
                    <a:pt x="128239" y="920258"/>
                    <a:pt x="115654" y="939458"/>
                    <a:pt x="106703" y="960345"/>
                  </a:cubicBezTo>
                  <a:cubicBezTo>
                    <a:pt x="68837" y="1048701"/>
                    <a:pt x="119561" y="963923"/>
                    <a:pt x="60973" y="1051807"/>
                  </a:cubicBezTo>
                  <a:cubicBezTo>
                    <a:pt x="55892" y="1173755"/>
                    <a:pt x="54746" y="1295932"/>
                    <a:pt x="45730" y="1417653"/>
                  </a:cubicBezTo>
                  <a:cubicBezTo>
                    <a:pt x="44542" y="1433676"/>
                    <a:pt x="34383" y="1447795"/>
                    <a:pt x="30486" y="1463383"/>
                  </a:cubicBezTo>
                  <a:cubicBezTo>
                    <a:pt x="19125" y="1508831"/>
                    <a:pt x="10162" y="1554845"/>
                    <a:pt x="0" y="1600575"/>
                  </a:cubicBezTo>
                  <a:cubicBezTo>
                    <a:pt x="5081" y="1676793"/>
                    <a:pt x="2685" y="1753881"/>
                    <a:pt x="15243" y="1829229"/>
                  </a:cubicBezTo>
                  <a:cubicBezTo>
                    <a:pt x="18255" y="1847300"/>
                    <a:pt x="38289" y="1858218"/>
                    <a:pt x="45730" y="1874960"/>
                  </a:cubicBezTo>
                  <a:cubicBezTo>
                    <a:pt x="58782" y="1904327"/>
                    <a:pt x="58390" y="1939682"/>
                    <a:pt x="76216" y="1966421"/>
                  </a:cubicBezTo>
                  <a:cubicBezTo>
                    <a:pt x="86379" y="1981665"/>
                    <a:pt x="98510" y="1995765"/>
                    <a:pt x="106703" y="2012152"/>
                  </a:cubicBezTo>
                  <a:cubicBezTo>
                    <a:pt x="113889" y="2026523"/>
                    <a:pt x="114143" y="2043836"/>
                    <a:pt x="121947" y="2057883"/>
                  </a:cubicBezTo>
                  <a:cubicBezTo>
                    <a:pt x="139740" y="2089912"/>
                    <a:pt x="171333" y="2114583"/>
                    <a:pt x="182920" y="2149344"/>
                  </a:cubicBezTo>
                  <a:cubicBezTo>
                    <a:pt x="193082" y="2179831"/>
                    <a:pt x="199036" y="2212062"/>
                    <a:pt x="213407" y="2240806"/>
                  </a:cubicBezTo>
                  <a:cubicBezTo>
                    <a:pt x="223569" y="2261130"/>
                    <a:pt x="232619" y="2282050"/>
                    <a:pt x="243894" y="2301780"/>
                  </a:cubicBezTo>
                  <a:cubicBezTo>
                    <a:pt x="280559" y="2365945"/>
                    <a:pt x="274157" y="2331710"/>
                    <a:pt x="304867" y="2408485"/>
                  </a:cubicBezTo>
                  <a:cubicBezTo>
                    <a:pt x="316802" y="2438323"/>
                    <a:pt x="325192" y="2469459"/>
                    <a:pt x="335354" y="2499946"/>
                  </a:cubicBezTo>
                  <a:cubicBezTo>
                    <a:pt x="340435" y="2560921"/>
                    <a:pt x="340539" y="2622516"/>
                    <a:pt x="350597" y="2682869"/>
                  </a:cubicBezTo>
                  <a:cubicBezTo>
                    <a:pt x="355880" y="2714569"/>
                    <a:pt x="373290" y="2743154"/>
                    <a:pt x="381084" y="2774331"/>
                  </a:cubicBezTo>
                  <a:cubicBezTo>
                    <a:pt x="386165" y="2794656"/>
                    <a:pt x="390572" y="2815161"/>
                    <a:pt x="396327" y="2835305"/>
                  </a:cubicBezTo>
                  <a:cubicBezTo>
                    <a:pt x="400741" y="2850755"/>
                    <a:pt x="408085" y="2865350"/>
                    <a:pt x="411571" y="2881036"/>
                  </a:cubicBezTo>
                  <a:cubicBezTo>
                    <a:pt x="425514" y="2943783"/>
                    <a:pt x="425413" y="2987684"/>
                    <a:pt x="442057" y="3048715"/>
                  </a:cubicBezTo>
                  <a:cubicBezTo>
                    <a:pt x="450594" y="3080019"/>
                    <a:pt x="486666" y="3183665"/>
                    <a:pt x="503030" y="3216394"/>
                  </a:cubicBezTo>
                  <a:cubicBezTo>
                    <a:pt x="511224" y="3232781"/>
                    <a:pt x="523355" y="3246882"/>
                    <a:pt x="533517" y="3262125"/>
                  </a:cubicBezTo>
                  <a:cubicBezTo>
                    <a:pt x="538599" y="3282450"/>
                    <a:pt x="542741" y="3303033"/>
                    <a:pt x="548761" y="3323100"/>
                  </a:cubicBezTo>
                  <a:cubicBezTo>
                    <a:pt x="557995" y="3353881"/>
                    <a:pt x="573965" y="3382862"/>
                    <a:pt x="579248" y="3414561"/>
                  </a:cubicBezTo>
                  <a:lnTo>
                    <a:pt x="594491" y="3506022"/>
                  </a:lnTo>
                  <a:cubicBezTo>
                    <a:pt x="589409" y="3627971"/>
                    <a:pt x="591393" y="3750420"/>
                    <a:pt x="579248" y="3871868"/>
                  </a:cubicBezTo>
                  <a:cubicBezTo>
                    <a:pt x="576050" y="3903845"/>
                    <a:pt x="566587" y="3936590"/>
                    <a:pt x="548761" y="3963330"/>
                  </a:cubicBezTo>
                  <a:lnTo>
                    <a:pt x="518274" y="4009060"/>
                  </a:lnTo>
                  <a:cubicBezTo>
                    <a:pt x="523355" y="4034466"/>
                    <a:pt x="521930" y="4062105"/>
                    <a:pt x="533517" y="4085278"/>
                  </a:cubicBezTo>
                  <a:cubicBezTo>
                    <a:pt x="543158" y="4104560"/>
                    <a:pt x="562231" y="4117774"/>
                    <a:pt x="579248" y="4131009"/>
                  </a:cubicBezTo>
                  <a:cubicBezTo>
                    <a:pt x="775944" y="4283997"/>
                    <a:pt x="791323" y="4195638"/>
                    <a:pt x="1173740" y="4207227"/>
                  </a:cubicBezTo>
                  <a:cubicBezTo>
                    <a:pt x="1204226" y="4237714"/>
                    <a:pt x="1241285" y="4262814"/>
                    <a:pt x="1265200" y="4298688"/>
                  </a:cubicBezTo>
                  <a:cubicBezTo>
                    <a:pt x="1292299" y="4339338"/>
                    <a:pt x="1300789" y="4358550"/>
                    <a:pt x="1341417" y="4390150"/>
                  </a:cubicBezTo>
                  <a:cubicBezTo>
                    <a:pt x="1370339" y="4412645"/>
                    <a:pt x="1401965" y="4431453"/>
                    <a:pt x="1432877" y="4451124"/>
                  </a:cubicBezTo>
                  <a:cubicBezTo>
                    <a:pt x="1472626" y="4476419"/>
                    <a:pt x="1525507" y="4508245"/>
                    <a:pt x="1570067" y="4527342"/>
                  </a:cubicBezTo>
                  <a:cubicBezTo>
                    <a:pt x="1584836" y="4533671"/>
                    <a:pt x="1601751" y="4534782"/>
                    <a:pt x="1615798" y="4542586"/>
                  </a:cubicBezTo>
                  <a:cubicBezTo>
                    <a:pt x="1647826" y="4560380"/>
                    <a:pt x="1672497" y="4591973"/>
                    <a:pt x="1707258" y="4603560"/>
                  </a:cubicBezTo>
                  <a:cubicBezTo>
                    <a:pt x="1722501" y="4608641"/>
                    <a:pt x="1738617" y="4611618"/>
                    <a:pt x="1752988" y="4618803"/>
                  </a:cubicBezTo>
                  <a:cubicBezTo>
                    <a:pt x="1812939" y="4648779"/>
                    <a:pt x="1780590" y="4651762"/>
                    <a:pt x="1844448" y="4664534"/>
                  </a:cubicBezTo>
                  <a:cubicBezTo>
                    <a:pt x="1879679" y="4671581"/>
                    <a:pt x="1915584" y="4674697"/>
                    <a:pt x="1951152" y="4679778"/>
                  </a:cubicBezTo>
                  <a:cubicBezTo>
                    <a:pt x="2032450" y="4674697"/>
                    <a:pt x="2123172" y="4702867"/>
                    <a:pt x="2195046" y="4664534"/>
                  </a:cubicBezTo>
                  <a:cubicBezTo>
                    <a:pt x="2226748" y="4647626"/>
                    <a:pt x="2191164" y="4591915"/>
                    <a:pt x="2179803" y="4557829"/>
                  </a:cubicBezTo>
                  <a:cubicBezTo>
                    <a:pt x="2165431" y="4514714"/>
                    <a:pt x="2129851" y="4479971"/>
                    <a:pt x="2118829" y="4435881"/>
                  </a:cubicBezTo>
                  <a:cubicBezTo>
                    <a:pt x="2102157" y="4369192"/>
                    <a:pt x="2108527" y="4375930"/>
                    <a:pt x="2073099" y="4313932"/>
                  </a:cubicBezTo>
                  <a:cubicBezTo>
                    <a:pt x="2064010" y="4298025"/>
                    <a:pt x="2055567" y="4281156"/>
                    <a:pt x="2042612" y="4268201"/>
                  </a:cubicBezTo>
                  <a:cubicBezTo>
                    <a:pt x="2029657" y="4255246"/>
                    <a:pt x="2009837" y="4250669"/>
                    <a:pt x="1996882" y="4237714"/>
                  </a:cubicBezTo>
                  <a:cubicBezTo>
                    <a:pt x="1978917" y="4219749"/>
                    <a:pt x="1965918" y="4197414"/>
                    <a:pt x="1951152" y="4176740"/>
                  </a:cubicBezTo>
                  <a:cubicBezTo>
                    <a:pt x="1940503" y="4161831"/>
                    <a:pt x="1933620" y="4143964"/>
                    <a:pt x="1920665" y="4131009"/>
                  </a:cubicBezTo>
                  <a:cubicBezTo>
                    <a:pt x="1832593" y="4042935"/>
                    <a:pt x="1916607" y="4167168"/>
                    <a:pt x="1829205" y="4054791"/>
                  </a:cubicBezTo>
                  <a:cubicBezTo>
                    <a:pt x="1806710" y="4025868"/>
                    <a:pt x="1788556" y="3993817"/>
                    <a:pt x="1768231" y="3963330"/>
                  </a:cubicBezTo>
                  <a:cubicBezTo>
                    <a:pt x="1758069" y="3948086"/>
                    <a:pt x="1745937" y="3933986"/>
                    <a:pt x="1737745" y="3917599"/>
                  </a:cubicBezTo>
                  <a:cubicBezTo>
                    <a:pt x="1727581" y="3897274"/>
                    <a:pt x="1718949" y="3876110"/>
                    <a:pt x="1707258" y="3856625"/>
                  </a:cubicBezTo>
                  <a:cubicBezTo>
                    <a:pt x="1688407" y="3825205"/>
                    <a:pt x="1662670" y="3797936"/>
                    <a:pt x="1646284" y="3765163"/>
                  </a:cubicBezTo>
                  <a:cubicBezTo>
                    <a:pt x="1636122" y="3744838"/>
                    <a:pt x="1627072" y="3723919"/>
                    <a:pt x="1615798" y="3704189"/>
                  </a:cubicBezTo>
                  <a:cubicBezTo>
                    <a:pt x="1606709" y="3688282"/>
                    <a:pt x="1593504" y="3674845"/>
                    <a:pt x="1585311" y="3658458"/>
                  </a:cubicBezTo>
                  <a:cubicBezTo>
                    <a:pt x="1578125" y="3644087"/>
                    <a:pt x="1581429" y="3624089"/>
                    <a:pt x="1570067" y="3612727"/>
                  </a:cubicBezTo>
                  <a:cubicBezTo>
                    <a:pt x="1544159" y="3586818"/>
                    <a:pt x="1478607" y="3551753"/>
                    <a:pt x="1478607" y="3551753"/>
                  </a:cubicBezTo>
                  <a:cubicBezTo>
                    <a:pt x="1488073" y="3419224"/>
                    <a:pt x="1509790" y="3257462"/>
                    <a:pt x="1478607" y="3124933"/>
                  </a:cubicBezTo>
                  <a:cubicBezTo>
                    <a:pt x="1473670" y="3103948"/>
                    <a:pt x="1448120" y="3094446"/>
                    <a:pt x="1432877" y="3079202"/>
                  </a:cubicBezTo>
                  <a:cubicBezTo>
                    <a:pt x="1415775" y="3027897"/>
                    <a:pt x="1417285" y="3025240"/>
                    <a:pt x="1387147" y="2972497"/>
                  </a:cubicBezTo>
                  <a:cubicBezTo>
                    <a:pt x="1354983" y="2916210"/>
                    <a:pt x="1351299" y="2932795"/>
                    <a:pt x="1326173" y="2865792"/>
                  </a:cubicBezTo>
                  <a:cubicBezTo>
                    <a:pt x="1318818" y="2846176"/>
                    <a:pt x="1319183" y="2824074"/>
                    <a:pt x="1310930" y="2804818"/>
                  </a:cubicBezTo>
                  <a:cubicBezTo>
                    <a:pt x="1303713" y="2787979"/>
                    <a:pt x="1287884" y="2775829"/>
                    <a:pt x="1280443" y="2759087"/>
                  </a:cubicBezTo>
                  <a:cubicBezTo>
                    <a:pt x="1267391" y="2729720"/>
                    <a:pt x="1267782" y="2694365"/>
                    <a:pt x="1249956" y="2667626"/>
                  </a:cubicBezTo>
                  <a:cubicBezTo>
                    <a:pt x="1239794" y="2652382"/>
                    <a:pt x="1227663" y="2638282"/>
                    <a:pt x="1219470" y="2621895"/>
                  </a:cubicBezTo>
                  <a:cubicBezTo>
                    <a:pt x="1212284" y="2607524"/>
                    <a:pt x="1212030" y="2590211"/>
                    <a:pt x="1204226" y="2576164"/>
                  </a:cubicBezTo>
                  <a:cubicBezTo>
                    <a:pt x="1186432" y="2544135"/>
                    <a:pt x="1154839" y="2519464"/>
                    <a:pt x="1143253" y="2484703"/>
                  </a:cubicBezTo>
                  <a:cubicBezTo>
                    <a:pt x="1138172" y="2469459"/>
                    <a:pt x="1135195" y="2453343"/>
                    <a:pt x="1128009" y="2438972"/>
                  </a:cubicBezTo>
                  <a:cubicBezTo>
                    <a:pt x="1110106" y="2403166"/>
                    <a:pt x="1065720" y="2353103"/>
                    <a:pt x="1036549" y="2332267"/>
                  </a:cubicBezTo>
                  <a:cubicBezTo>
                    <a:pt x="1023474" y="2322928"/>
                    <a:pt x="1006062" y="2322105"/>
                    <a:pt x="990819" y="2317024"/>
                  </a:cubicBezTo>
                  <a:cubicBezTo>
                    <a:pt x="886404" y="2212607"/>
                    <a:pt x="935233" y="2249478"/>
                    <a:pt x="853629" y="2195075"/>
                  </a:cubicBezTo>
                  <a:cubicBezTo>
                    <a:pt x="818686" y="2142663"/>
                    <a:pt x="810447" y="2127441"/>
                    <a:pt x="762167" y="2073126"/>
                  </a:cubicBezTo>
                  <a:cubicBezTo>
                    <a:pt x="743071" y="2051643"/>
                    <a:pt x="721519" y="2032477"/>
                    <a:pt x="701195" y="2012152"/>
                  </a:cubicBezTo>
                  <a:cubicBezTo>
                    <a:pt x="651953" y="1864425"/>
                    <a:pt x="713743" y="2068517"/>
                    <a:pt x="701195" y="1692037"/>
                  </a:cubicBezTo>
                  <a:cubicBezTo>
                    <a:pt x="699135" y="1630255"/>
                    <a:pt x="681449" y="1569988"/>
                    <a:pt x="670708" y="1509114"/>
                  </a:cubicBezTo>
                  <a:cubicBezTo>
                    <a:pt x="664492" y="1473887"/>
                    <a:pt x="651126" y="1408274"/>
                    <a:pt x="640221" y="1371922"/>
                  </a:cubicBezTo>
                  <a:cubicBezTo>
                    <a:pt x="630987" y="1341141"/>
                    <a:pt x="619896" y="1310948"/>
                    <a:pt x="609734" y="1280460"/>
                  </a:cubicBezTo>
                  <a:lnTo>
                    <a:pt x="594491" y="1234730"/>
                  </a:lnTo>
                  <a:lnTo>
                    <a:pt x="579248" y="1188999"/>
                  </a:lnTo>
                  <a:cubicBezTo>
                    <a:pt x="589409" y="1067050"/>
                    <a:pt x="596222" y="944776"/>
                    <a:pt x="609734" y="823153"/>
                  </a:cubicBezTo>
                  <a:cubicBezTo>
                    <a:pt x="613259" y="791423"/>
                    <a:pt x="636029" y="755012"/>
                    <a:pt x="655465" y="731692"/>
                  </a:cubicBezTo>
                  <a:cubicBezTo>
                    <a:pt x="669265" y="715131"/>
                    <a:pt x="687394" y="702522"/>
                    <a:pt x="701195" y="685961"/>
                  </a:cubicBezTo>
                  <a:cubicBezTo>
                    <a:pt x="712922" y="671887"/>
                    <a:pt x="721033" y="655139"/>
                    <a:pt x="731682" y="640230"/>
                  </a:cubicBezTo>
                  <a:cubicBezTo>
                    <a:pt x="746448" y="619556"/>
                    <a:pt x="762644" y="599930"/>
                    <a:pt x="777412" y="579256"/>
                  </a:cubicBezTo>
                  <a:cubicBezTo>
                    <a:pt x="811286" y="531832"/>
                    <a:pt x="799430" y="530137"/>
                    <a:pt x="853629" y="503038"/>
                  </a:cubicBezTo>
                  <a:cubicBezTo>
                    <a:pt x="926365" y="466669"/>
                    <a:pt x="1099441" y="474455"/>
                    <a:pt x="1128009" y="472551"/>
                  </a:cubicBezTo>
                  <a:cubicBezTo>
                    <a:pt x="1263272" y="427462"/>
                    <a:pt x="1204504" y="440124"/>
                    <a:pt x="1478607" y="487794"/>
                  </a:cubicBezTo>
                  <a:cubicBezTo>
                    <a:pt x="1496656" y="490933"/>
                    <a:pt x="1509093" y="508119"/>
                    <a:pt x="1524337" y="518282"/>
                  </a:cubicBezTo>
                  <a:cubicBezTo>
                    <a:pt x="1534500" y="538606"/>
                    <a:pt x="1546845" y="557979"/>
                    <a:pt x="1554824" y="579256"/>
                  </a:cubicBezTo>
                  <a:cubicBezTo>
                    <a:pt x="1562180" y="598872"/>
                    <a:pt x="1559673" y="622040"/>
                    <a:pt x="1570067" y="640230"/>
                  </a:cubicBezTo>
                  <a:cubicBezTo>
                    <a:pt x="1580763" y="658948"/>
                    <a:pt x="1600554" y="670717"/>
                    <a:pt x="1615798" y="685961"/>
                  </a:cubicBezTo>
                  <a:cubicBezTo>
                    <a:pt x="1620879" y="706286"/>
                    <a:pt x="1619420" y="729503"/>
                    <a:pt x="1631041" y="746935"/>
                  </a:cubicBezTo>
                  <a:cubicBezTo>
                    <a:pt x="1641203" y="762179"/>
                    <a:pt x="1662697" y="765694"/>
                    <a:pt x="1676771" y="777422"/>
                  </a:cubicBezTo>
                  <a:cubicBezTo>
                    <a:pt x="1693332" y="791224"/>
                    <a:pt x="1707258" y="807910"/>
                    <a:pt x="1722501" y="823153"/>
                  </a:cubicBezTo>
                  <a:cubicBezTo>
                    <a:pt x="1727581" y="838397"/>
                    <a:pt x="1723793" y="860912"/>
                    <a:pt x="1737745" y="868884"/>
                  </a:cubicBezTo>
                  <a:cubicBezTo>
                    <a:pt x="1764579" y="884218"/>
                    <a:pt x="1799033" y="877423"/>
                    <a:pt x="1829205" y="884127"/>
                  </a:cubicBezTo>
                  <a:cubicBezTo>
                    <a:pt x="1844890" y="887613"/>
                    <a:pt x="1859692" y="894290"/>
                    <a:pt x="1874935" y="899371"/>
                  </a:cubicBezTo>
                  <a:cubicBezTo>
                    <a:pt x="1905422" y="894290"/>
                    <a:pt x="1939560" y="899462"/>
                    <a:pt x="1966395" y="884127"/>
                  </a:cubicBezTo>
                  <a:cubicBezTo>
                    <a:pt x="1980346" y="876156"/>
                    <a:pt x="1978488" y="854152"/>
                    <a:pt x="1981639" y="838397"/>
                  </a:cubicBezTo>
                  <a:cubicBezTo>
                    <a:pt x="1988685" y="803165"/>
                    <a:pt x="1986558" y="766106"/>
                    <a:pt x="1996882" y="731692"/>
                  </a:cubicBezTo>
                  <a:cubicBezTo>
                    <a:pt x="2002146" y="714144"/>
                    <a:pt x="2018280" y="701868"/>
                    <a:pt x="2027369" y="685961"/>
                  </a:cubicBezTo>
                  <a:cubicBezTo>
                    <a:pt x="2038643" y="666231"/>
                    <a:pt x="2041788" y="641054"/>
                    <a:pt x="2057855" y="624987"/>
                  </a:cubicBezTo>
                  <a:cubicBezTo>
                    <a:pt x="2116955" y="565887"/>
                    <a:pt x="2166390" y="558321"/>
                    <a:pt x="2240776" y="533525"/>
                  </a:cubicBezTo>
                  <a:cubicBezTo>
                    <a:pt x="2378220" y="487709"/>
                    <a:pt x="2270461" y="519126"/>
                    <a:pt x="2576130" y="503038"/>
                  </a:cubicBezTo>
                  <a:cubicBezTo>
                    <a:pt x="2609436" y="453079"/>
                    <a:pt x="2606617" y="475628"/>
                    <a:pt x="2606617" y="442064"/>
                  </a:cubicBezTo>
                </a:path>
              </a:pathLst>
            </a:custGeom>
            <a:solidFill>
              <a:srgbClr val="0C0C0C">
                <a:alpha val="15000"/>
              </a:srgbClr>
            </a:solidFill>
            <a:ln w="12700" cap="flat" cmpd="sng" algn="ctr">
              <a:solidFill>
                <a:schemeClr val="tx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4845685" tIns="716280" rIns="7711440" bIns="5400675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pic>
          <p:nvPicPr>
            <p:cNvPr id="40" name="Picture 49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AlJAAA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EcqAAAUEQAABC4AAMAXAAAAAAAAJgAAAAgAAAD//////////w=="/>
                </a:ext>
              </a:extLst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6634480" y="3014345"/>
              <a:ext cx="1084580" cy="607695"/>
            </a:xfrm>
            <a:prstGeom prst="rect">
              <a:avLst/>
            </a:prstGeom>
            <a:noFill/>
            <a:ln>
              <a:noFill/>
            </a:ln>
            <a:effectLst>
              <a:outerShdw blurRad="292100" dist="140092" dir="2700000" algn="tl">
                <a:srgbClr val="333333">
                  <a:alpha val="65000"/>
                </a:srgbClr>
              </a:outerShdw>
            </a:effectLst>
          </p:spPr>
        </p:pic>
        <p:sp>
          <p:nvSpPr>
            <p:cNvPr id="39" name="Explosion 1 5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IzIAAI8HAACyNAAAqgoAAAAAAAAmAAAACAAAAP//////////"/>
                </a:ext>
              </a:extLst>
            </p:cNvSpPr>
            <p:nvPr/>
          </p:nvSpPr>
          <p:spPr>
            <a:xfrm>
              <a:off x="8150225" y="1228725"/>
              <a:ext cx="415925" cy="50482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8" name="Explosion 1 51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D4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yCsAAHYEAABULgAAjwcAAAAAAAAmAAAACAAAAP//////////"/>
                </a:ext>
              </a:extLst>
            </p:cNvSpPr>
            <p:nvPr/>
          </p:nvSpPr>
          <p:spPr>
            <a:xfrm>
              <a:off x="7117080" y="725170"/>
              <a:ext cx="414020" cy="50355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7" name="Explosion 1 52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nycAADAJAAArKgAASwwAAAAAAAAmAAAACAAAAP//////////"/>
                </a:ext>
              </a:extLst>
            </p:cNvSpPr>
            <p:nvPr/>
          </p:nvSpPr>
          <p:spPr>
            <a:xfrm rot="224924">
              <a:off x="6440805" y="1493520"/>
              <a:ext cx="414020" cy="50482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6" name="Explosion 1 53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nycAAIUOAAArKgAAnhEAAAAAAAAmAAAACAAAAP//////////"/>
                </a:ext>
              </a:extLst>
            </p:cNvSpPr>
            <p:nvPr/>
          </p:nvSpPr>
          <p:spPr>
            <a:xfrm rot="224924">
              <a:off x="6440805" y="2360295"/>
              <a:ext cx="414020" cy="50355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5" name="Explosion 1 54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JioAAMUUAACzLAAA3hcAAAAAAAAmAAAACAAAAP//////////"/>
                </a:ext>
              </a:extLst>
            </p:cNvSpPr>
            <p:nvPr/>
          </p:nvSpPr>
          <p:spPr>
            <a:xfrm rot="224924">
              <a:off x="6851650" y="3376295"/>
              <a:ext cx="414655" cy="50355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4" name="Explosion 1 55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vC0AAKcaAABLMAAAwh0AAAAAAAAmAAAACAAAAP//////////"/>
                </a:ext>
              </a:extLst>
            </p:cNvSpPr>
            <p:nvPr/>
          </p:nvSpPr>
          <p:spPr>
            <a:xfrm rot="224924">
              <a:off x="7434580" y="4332605"/>
              <a:ext cx="415925" cy="50482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33" name="Explosion 1 56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kAEAAA0AAAAAkAAAAEgAAACQAAAASAAAAAAAAAABAAAAAAAAAAEAAABQAAAAAAAAAAAA4D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AAB/f38A5+bmA8zMzADAwP8Af39/AAAAAAAAAAAAAAAAAAAAAAAAAAAAIQAAABgAAAAUAAAAADIAAOodAACPNAAABSEAAAAAAAAmAAAACAAAAP//////////"/>
                </a:ext>
              </a:extLst>
            </p:cNvSpPr>
            <p:nvPr/>
          </p:nvSpPr>
          <p:spPr>
            <a:xfrm rot="224924">
              <a:off x="8128000" y="4862830"/>
              <a:ext cx="415925" cy="504825"/>
            </a:xfrm>
            <a:prstGeom prst="irregularSeal1">
              <a:avLst/>
            </a:prstGeom>
            <a:solidFill>
              <a:srgbClr val="FF0000"/>
            </a:solidFill>
            <a:ln w="12700" cap="flat" cmpd="sng" algn="ctr">
              <a:solidFill>
                <a:srgbClr val="FFFF00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</p:grpSp>
      <p:grpSp>
        <p:nvGrpSpPr>
          <p:cNvPr id="43" name="Group 76"/>
          <p:cNvGrp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6_feWaYxMAAAAlAAAAAQAAAA8BAAAAkAAAAEgAAACQAAAASAAAAAAAAAAAAAAAAAAAABcAAAAUAAAAAAAAAAAAAAD/fwAA/38AAAAAAAAJAAAABAAAAAYAAAAfAAAAVAAAAAAAAAAAAAAAAAAAAAAAAAAAAAAAAAAAAAAAAAAAAAAAAAAAAAAAAAAAAAAAAAAAAAAAAAAAAAAAAAAAAAAAAAAAAAAAAAAAAAAAAAAAAAAAAAAAACEAAAAYAAAAFAAAAPcfAADs////+T0AAEclAAAQAAAAJgAAAAgAAAD/////AAAAAA=="/>
              </a:ext>
            </a:extLst>
          </p:cNvGrpSpPr>
          <p:nvPr/>
        </p:nvGrpSpPr>
        <p:grpSpPr>
          <a:xfrm>
            <a:off x="5196205" y="-12700"/>
            <a:ext cx="4878070" cy="6072505"/>
            <a:chOff x="5196205" y="-12700"/>
            <a:chExt cx="4878070" cy="6072505"/>
          </a:xfrm>
        </p:grpSpPr>
        <p:pic>
          <p:nvPicPr>
            <p:cNvPr id="62" name="Picture 57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cfAABaBAAAMiQAAP8JAAAAAAAAJgAAAAgAAAD//////////w=="/>
                </a:ext>
              </a:extLst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196205" y="707390"/>
              <a:ext cx="687705" cy="91757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1" name="Picture 61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Q5AACKAgAA+T0AAC4IAAAAAAAAJgAAAAgAAAD//////////w=="/>
                </a:ext>
              </a:extLst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9380220" y="412750"/>
              <a:ext cx="694055" cy="91694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60" name="Picture 62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AiAABoAAAAnCkAAK4DAAAAAAAAJgAAAAgAAAD//////////w=="/>
                </a:ext>
              </a:extLst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669280" y="66040"/>
              <a:ext cx="1094740" cy="5321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9" name="Down Arrow 66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zo9AtR5f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XzUAAHUDAAC7OgAAXAgAAAAAAAAmAAAACAAAAP//////////"/>
                </a:ext>
              </a:extLst>
            </p:cNvSpPr>
            <p:nvPr/>
          </p:nvSpPr>
          <p:spPr>
            <a:xfrm rot="4539663">
              <a:off x="8712835" y="525145"/>
              <a:ext cx="796925" cy="871220"/>
            </a:xfrm>
            <a:prstGeom prst="downArrow">
              <a:avLst>
                <a:gd name="adj1" fmla="val 50000"/>
                <a:gd name="adj2" fmla="val 49976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58" name="Down Arrow 67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vdA/7/9k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KScAADkDAAAQLAAAmAgAAAAAAAAmAAAACAAAAP//////////"/>
                </a:ext>
              </a:extLst>
            </p:cNvSpPr>
            <p:nvPr/>
          </p:nvSpPr>
          <p:spPr>
            <a:xfrm rot="19661774">
              <a:off x="6365875" y="523875"/>
              <a:ext cx="796925" cy="873125"/>
            </a:xfrm>
            <a:prstGeom prst="downArrow">
              <a:avLst>
                <a:gd name="adj1" fmla="val 50000"/>
                <a:gd name="adj2" fmla="val 50006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57" name="Down Arrow 68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SP1z66Vl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Qi8AAP8AAAAmNAAAXAYAAAAAAAAmAAAACAAAAP//////////"/>
                </a:ext>
              </a:extLst>
            </p:cNvSpPr>
            <p:nvPr/>
          </p:nvSpPr>
          <p:spPr>
            <a:xfrm rot="1540461">
              <a:off x="7682230" y="161925"/>
              <a:ext cx="795020" cy="871855"/>
            </a:xfrm>
            <a:prstGeom prst="downArrow">
              <a:avLst>
                <a:gd name="adj1" fmla="val 50000"/>
                <a:gd name="adj2" fmla="val 50045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56" name="Down Arrow 69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tYUAkGBt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9iIAAH4HAABVKAAAYgwAAAAAAAAmAAAACAAAAP//////////"/>
                </a:ext>
              </a:extLst>
            </p:cNvSpPr>
            <p:nvPr/>
          </p:nvSpPr>
          <p:spPr>
            <a:xfrm rot="17840242">
              <a:off x="5721985" y="1179195"/>
              <a:ext cx="795020" cy="873125"/>
            </a:xfrm>
            <a:prstGeom prst="downArrow">
              <a:avLst>
                <a:gd name="adj1" fmla="val 50000"/>
                <a:gd name="adj2" fmla="val 50014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55" name="Down Arrow 70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hifEsZFm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3yMAAEEPAAA7KQAAJhQAAAAAAAAmAAAACAAAAP//////////"/>
                </a:ext>
              </a:extLst>
            </p:cNvSpPr>
            <p:nvPr/>
          </p:nvSpPr>
          <p:spPr>
            <a:xfrm rot="16200000">
              <a:off x="5868670" y="2442210"/>
              <a:ext cx="795655" cy="871220"/>
            </a:xfrm>
            <a:prstGeom prst="downArrow">
              <a:avLst>
                <a:gd name="adj1" fmla="val 50000"/>
                <a:gd name="adj2" fmla="val 49956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pic>
          <p:nvPicPr>
            <p:cNvPr id="54" name="Picture 63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kgAAC5DgAA9SYAAP4RAAAAAAAAJgAAAAgAAAD//////////w=="/>
                </a:ext>
              </a:extLst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238115" y="2393315"/>
              <a:ext cx="1094740" cy="531495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53" name="Picture 58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OAiAACvEgAAGycAAFMYAAAAAAAAJgAAAAgAAAD//////////w=="/>
                </a:ext>
              </a:extLst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669280" y="3037205"/>
              <a:ext cx="687705" cy="91694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2" name="Down Arrow 71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w61/yutl4T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GicAAOgXAAB5LAAAzxwAAAAAAAAmAAAACAAAAP//////////"/>
                </a:ext>
              </a:extLst>
            </p:cNvSpPr>
            <p:nvPr/>
          </p:nvSpPr>
          <p:spPr>
            <a:xfrm rot="16200000">
              <a:off x="6394450" y="3848100"/>
              <a:ext cx="796925" cy="873125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pic>
          <p:nvPicPr>
            <p:cNvPr id="51" name="Picture 64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M0hAAAIGQAAiSgAAE0cAAAAAAAAJgAAAAgAAAD//////////w=="/>
                </a:ext>
              </a:extLst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5494655" y="4069080"/>
              <a:ext cx="1094740" cy="531495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0" name="Down Arrow 72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AAAAAEAAABQAAAAAAAAAAAA4D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gi0AAM8cAABpMgAAKiEAAAAAAAAmAAAACAAAAP//////////"/>
                </a:ext>
              </a:extLst>
            </p:cNvSpPr>
            <p:nvPr/>
          </p:nvSpPr>
          <p:spPr>
            <a:xfrm rot="11101064">
              <a:off x="7397750" y="4683125"/>
              <a:ext cx="796925" cy="708025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sp>
          <p:nvSpPr>
            <p:cNvPr id="49" name="Down Arrow 73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gAAAAEAAABQAAAAOtRRxMib5D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0TEAABgaAACzOAAA/x4AAAAAAAAmAAAACAAAAP//////////"/>
                </a:ext>
              </a:extLst>
            </p:cNvSpPr>
            <p:nvPr/>
          </p:nvSpPr>
          <p:spPr>
            <a:xfrm rot="16200000" flipV="1">
              <a:off x="8258810" y="4081145"/>
              <a:ext cx="796925" cy="1118870"/>
            </a:xfrm>
            <a:prstGeom prst="downArrow">
              <a:avLst>
                <a:gd name="adj1" fmla="val 50000"/>
                <a:gd name="adj2" fmla="val 49979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rot="10800000"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pic>
          <p:nvPicPr>
            <p:cNvPr id="48" name="Picture 65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c2AAC+GgAAMT0AAAQeAAAAAAAAJgAAAAgAAAD//////////w=="/>
                </a:ext>
              </a:extLst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8853805" y="4347210"/>
              <a:ext cx="1093470" cy="532130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47" name="Down Arrow 74"/>
            <p:cNvSpPr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wAAAA0AAAAAkAAAAEgAAACQAAAASAAAAAAAAAABAAAAAgAAAAEAAABQAAAAn+aW/uif5D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rzUAAC0eAACUPAAAFCMAAAAAAAAmAAAACAAAAP//////////"/>
                </a:ext>
              </a:extLst>
            </p:cNvSpPr>
            <p:nvPr/>
          </p:nvSpPr>
          <p:spPr>
            <a:xfrm rot="17302368" flipV="1">
              <a:off x="8888730" y="4743450"/>
              <a:ext cx="796925" cy="1120775"/>
            </a:xfrm>
            <a:prstGeom prst="downArrow">
              <a:avLst>
                <a:gd name="adj1" fmla="val 50000"/>
                <a:gd name="adj2" fmla="val 49994"/>
              </a:avLst>
            </a:prstGeom>
            <a:solidFill>
              <a:schemeClr val="accent1"/>
            </a:solidFill>
            <a:ln w="12700" cap="flat" cmpd="sng" algn="ctr">
              <a:solidFill>
                <a:srgbClr val="325591"/>
              </a:solidFill>
              <a:prstDash val="solid"/>
              <a:headEnd type="none"/>
              <a:tailEnd type="none"/>
            </a:ln>
            <a:effectLst/>
          </p:spPr>
          <p:txBody>
            <a:bodyPr rot="10800000" vert="horz" wrap="square" lIns="91440" tIns="45720" rIns="91440" bIns="45720" numCol="1" spcCol="215900" anchor="ctr"/>
            <a:lstStyle/>
            <a:p>
              <a:pPr algn="ctr">
                <a:defRPr lang="sr-Latn-cs" cap="none">
                  <a:solidFill>
                    <a:srgbClr val="FFFFFF"/>
                  </a:solidFill>
                </a:defRPr>
              </a:pPr>
              <a:endParaRPr lang="en-us" cap="none"/>
            </a:p>
          </p:txBody>
        </p:sp>
        <p:pic>
          <p:nvPicPr>
            <p:cNvPr id="46" name="Picture 60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AQ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w4AABHHgAA8TwAAOsjAAAAAAAAJgAAAAgAAAD//////////w=="/>
                </a:ext>
              </a:extLst>
            </p:cNvPicPr>
            <p:nvPr/>
          </p:nvPicPr>
          <p:blipFill>
            <a:blip r:embed="rId17"/>
            <a:stretch>
              <a:fillRect/>
            </a:stretch>
          </p:blipFill>
          <p:spPr>
            <a:xfrm flipH="1">
              <a:off x="9110980" y="4921885"/>
              <a:ext cx="795655" cy="91694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5" name="Picture 59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4tAACjHwAA+TEAAEclAAAAAAAAJgAAAAgAAAD//////////w=="/>
                </a:ext>
              </a:extLst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435850" y="5142865"/>
              <a:ext cx="687705" cy="916940"/>
            </a:xfrm>
            <a:prstGeom prst="rect">
              <a:avLst/>
            </a:prstGeom>
            <a:noFill/>
            <a:ln>
              <a:noFill/>
            </a:ln>
            <a:effectLst/>
          </p:spPr>
        </p:pic>
        <p:pic>
          <p:nvPicPr>
            <p:cNvPr id="44" name="Picture 75"/>
            <p:cNvPicPr>
              <a:picLocks noChangeAspect="1"/>
              <a:extLst>
                <a:ext uri="smNativeData">
  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CYxAADs////azUAAJAFAAAAAAAAJgAAAAgAAAD//////////w=="/>
                </a:ext>
              </a:extLst>
            </p:cNvPicPr>
            <p:nvPr/>
          </p:nvPicPr>
          <p:blipFill>
            <a:blip r:embed="rId15"/>
            <a:stretch>
              <a:fillRect/>
            </a:stretch>
          </p:blipFill>
          <p:spPr>
            <a:xfrm flipH="1">
              <a:off x="7989570" y="-12700"/>
              <a:ext cx="694055" cy="916940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sp>
        <p:nvSpPr>
          <p:cNvPr id="63" name="Oval 77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/wAAAOVsGwAAAAAAAAAAAAAAAAAAAAAAAAAAAAAAAAAAAAAAZAAAAAEAAABAAAAAAAAAAGQAAAAOAQAAAAAAAAEAAAAyAAAA+Hon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AAAA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OVsGwD4eicAAAAAAAAAAAAAAAAAAAAAAAAAAAAAAAAAAAAAAAAAAAAAAAACAAAAAszMzADAwP8Af39/AAAAAAAAAAAAAAAAAAAAAAAAAAAAIQAAABgAAAAUAAAAxysAAJwYAACWMgAAjx4AABAAAAAmAAAACAAAAP//////////"/>
              </a:ext>
            </a:extLst>
          </p:cNvSpPr>
          <p:nvPr/>
        </p:nvSpPr>
        <p:spPr>
          <a:xfrm>
            <a:off x="7116445" y="4000500"/>
            <a:ext cx="1106805" cy="967105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b="1" cap="none"/>
              <a:t>KNIN</a:t>
            </a:r>
          </a:p>
        </p:txBody>
      </p:sp>
      <p:sp>
        <p:nvSpPr>
          <p:cNvPr id="64" name="Rounded Rectangle 7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QAAAE0AAAAAkAAAAEgAAACQAAAASAAAAAAAAAAAAAAAAAAAAAEAAABQAAAACr/Uz5uKtD8AAAAAAAAAAAAAAAAAAOA/AAAAAAAA4D8AAAAAAADgPwAAAAAAAOA/AAAAAAAA4D8AAAAAAADgPwAAAAAAAOA/AAAAAAAA4D8CAAAAjAAAAAEAAAAAAAAAACBgAP///wgAAAAAAAAAAAAAAAAAAAAAAAAAAAAAAAAAAAAAZAAAAAEAAABAAAAAAAAAAAAAAAAAAAAAAAAAAAAAAAAAAAAAAAAAAAAAAAAAAAAAAAAAAAAAAAAAAAAAAAAAAAAAAAAAAAAAAAAAAAAAAAAAAAAAAAAAAAAAAAAAAAAAFAAAADwAAAAAAAAAAAAAAP///wAe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CBgAP///wEAAAAAAAAAAAAAAAAAAAAAAAAAAAAAAAAAAAAAAAAAAP///wAAAAACAAAAAgAAAADAwP8Af39/AAAAAAAAAAAAAAAAAAAAAAAAAAAAIQAAABgAAAAUAAAARAAAAEoHAAB8GAAA3C4AABAgAAAmAAAACAAAAP//////////"/>
              </a:ext>
            </a:extLst>
          </p:cNvSpPr>
          <p:nvPr/>
        </p:nvSpPr>
        <p:spPr>
          <a:xfrm>
            <a:off x="43180" y="1184910"/>
            <a:ext cx="3937000" cy="6432550"/>
          </a:xfrm>
          <a:prstGeom prst="roundRect">
            <a:avLst>
              <a:gd name="adj" fmla="val 4012"/>
            </a:avLst>
          </a:pr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 marL="342900" indent="-342900">
              <a:defRPr lang="sr-Latn-cs" cap="none">
                <a:solidFill>
                  <a:srgbClr val="FFFFFF"/>
                </a:solidFill>
              </a:defRPr>
            </a:pPr>
            <a:endParaRPr lang="hr-hr" sz="1600" b="1" u="sng" cap="none">
              <a:solidFill>
                <a:schemeClr val="bg1"/>
              </a:solidFill>
            </a:endParaRPr>
          </a:p>
          <a:p>
            <a:pPr marL="342900" indent="-342900">
              <a:defRPr lang="sr-Latn-cs" cap="none">
                <a:solidFill>
                  <a:srgbClr val="FFFFFF"/>
                </a:solidFill>
              </a:defRPr>
            </a:pPr>
            <a:endParaRPr lang="en-us" sz="1600" b="1" u="sng" cap="none">
              <a:solidFill>
                <a:schemeClr val="bg1"/>
              </a:solidFill>
            </a:endParaRPr>
          </a:p>
          <a:p>
            <a:pPr marL="342900" indent="-342900">
              <a:defRPr lang="sr-Latn-cs" cap="none">
                <a:solidFill>
                  <a:srgbClr val="FFFFFF"/>
                </a:solidFill>
              </a:defRPr>
            </a:pPr>
            <a:r>
              <a:rPr lang="hr-hr" sz="2800" b="1" cap="none">
                <a:solidFill>
                  <a:schemeClr val="bg1"/>
                </a:solidFill>
              </a:rPr>
              <a:t>OLUJA-opća zamisao</a:t>
            </a:r>
          </a:p>
          <a:p>
            <a:pPr marL="342900" indent="-342900">
              <a:defRPr lang="sr-Latn-cs" cap="none">
                <a:solidFill>
                  <a:srgbClr val="FFFFFF"/>
                </a:solidFill>
              </a:defRPr>
            </a:pPr>
            <a:endParaRPr lang="hr-hr" sz="1400" b="1" cap="none">
              <a:solidFill>
                <a:schemeClr val="bg1"/>
              </a:solidFill>
            </a:endParaRPr>
          </a:p>
          <a:p>
            <a:pPr marL="342900" indent="-342900">
              <a:buFont typeface="Calibri" pitchFamily="2" charset="-18"/>
              <a:buAutoNum type="arabicPeriod"/>
              <a:defRPr lang="sr-Latn-cs" cap="none">
                <a:solidFill>
                  <a:srgbClr val="FFFFFF"/>
                </a:solidFill>
              </a:defRPr>
            </a:pPr>
            <a:r>
              <a:rPr lang="en-us" sz="1400" b="1" cap="none">
                <a:solidFill>
                  <a:schemeClr val="bg1"/>
                </a:solidFill>
              </a:rPr>
              <a:t>KLJUČNE ZADAĆE:</a:t>
            </a: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UDAR HRZ PO CV, RR čvorištima i ZM (</a:t>
            </a:r>
            <a:r>
              <a:rPr lang="hr-hr" sz="1400" cap="none"/>
              <a:t>Ćelavac, Petrova gora, Banski Grabovac i Bunić)</a:t>
            </a:r>
            <a:endParaRPr lang="hr-hr" sz="1400" b="1" cap="none">
              <a:solidFill>
                <a:schemeClr val="bg1"/>
              </a:solidFill>
            </a:endParaRP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ISTOVREMENO: TOPNIČKI I RAKETNI UDAR PO DUBINI (</a:t>
            </a:r>
            <a:r>
              <a:rPr lang="hr-hr" sz="1400" cap="none"/>
              <a:t>spriječiti manevar i dovođenje snaga na prvu crtu - izolirati prvu crtu)</a:t>
            </a:r>
            <a:endParaRPr lang="hr-hr" sz="1400" b="1" cap="none">
              <a:solidFill>
                <a:schemeClr val="bg1"/>
              </a:solidFill>
            </a:endParaRPr>
          </a:p>
          <a:p>
            <a:pPr marL="800100" lvl="1" indent="-342900">
              <a:buFont typeface="Arial" pitchFamily="2" charset="-18"/>
              <a:buChar char="•"/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OPĆI PJEŠAČKI NAPAD (PLIMNI VAL)  NA 630 km BOJIŠNICE</a:t>
            </a:r>
            <a:endParaRPr lang="en-us" sz="1400" b="1" cap="none">
              <a:solidFill>
                <a:schemeClr val="bg1"/>
              </a:solidFill>
            </a:endParaRPr>
          </a:p>
          <a:p>
            <a:pPr marL="342900" indent="-342900">
              <a:buFont typeface="Calibri Light" pitchFamily="2" charset="-18"/>
              <a:buAutoNum type="arabicPeriod"/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GRAVITACIJSKO SREDIŠTE: </a:t>
            </a:r>
            <a:r>
              <a:rPr lang="en-us" sz="1400" b="1" cap="none">
                <a:solidFill>
                  <a:schemeClr val="bg1"/>
                </a:solidFill>
              </a:rPr>
              <a:t>Sp</a:t>
            </a:r>
            <a:r>
              <a:rPr lang="hr-hr" sz="1400" b="1" cap="none">
                <a:solidFill>
                  <a:schemeClr val="bg1"/>
                </a:solidFill>
              </a:rPr>
              <a:t>ajanje</a:t>
            </a:r>
            <a:r>
              <a:rPr lang="en-us" sz="1400" b="1" cap="none">
                <a:solidFill>
                  <a:schemeClr val="bg1"/>
                </a:solidFill>
              </a:rPr>
              <a:t> se sa 5.korpusom  ABIH</a:t>
            </a:r>
            <a:r>
              <a:rPr lang="hr-hr" sz="1400" b="1" cap="none">
                <a:solidFill>
                  <a:schemeClr val="bg1"/>
                </a:solidFill>
              </a:rPr>
              <a:t> i rasjecanje neprijateljeve obrane na pola</a:t>
            </a:r>
          </a:p>
          <a:p>
            <a:pPr marL="342900" indent="-342900">
              <a:buFont typeface="Calibri" pitchFamily="2" charset="-18"/>
              <a:buAutoNum type="arabicPeriod"/>
              <a:defRPr lang="sr-Latn-cs" cap="none">
                <a:solidFill>
                  <a:srgbClr val="FFFFFF"/>
                </a:solidFill>
              </a:defRPr>
            </a:pPr>
            <a:r>
              <a:rPr lang="hr-hr" sz="1400" b="1" cap="none">
                <a:solidFill>
                  <a:schemeClr val="bg1"/>
                </a:solidFill>
              </a:rPr>
              <a:t>ODLUČUJUĆA TOČKA:</a:t>
            </a:r>
            <a:r>
              <a:rPr lang="en-us" sz="1400" b="1" cap="none">
                <a:solidFill>
                  <a:schemeClr val="bg1"/>
                </a:solidFill>
              </a:rPr>
              <a:t> </a:t>
            </a:r>
            <a:r>
              <a:rPr lang="hr-hr" sz="1400" b="1" cap="none">
                <a:solidFill>
                  <a:schemeClr val="bg1"/>
                </a:solidFill>
              </a:rPr>
              <a:t> KNIN </a:t>
            </a:r>
          </a:p>
          <a:p>
            <a:pPr marL="342900" indent="-342900">
              <a:buFont typeface="Calibri" pitchFamily="2" charset="-18"/>
              <a:buAutoNum type="arabicPeriod"/>
              <a:defRPr lang="sr-Latn-cs" cap="none">
                <a:solidFill>
                  <a:srgbClr val="FFFFFF"/>
                </a:solidFill>
              </a:defRPr>
            </a:pPr>
            <a:r>
              <a:rPr lang="en-us" sz="1400" b="1" cap="none">
                <a:solidFill>
                  <a:schemeClr val="bg1"/>
                </a:solidFill>
              </a:rPr>
              <a:t>ZAVRŠNO STANJE : </a:t>
            </a:r>
          </a:p>
          <a:p>
            <a:pPr marL="800100" lvl="1" indent="-342900">
              <a:defRPr lang="sr-Latn-cs" cap="none">
                <a:solidFill>
                  <a:srgbClr val="FFFFFF"/>
                </a:solidFill>
              </a:defRPr>
            </a:pPr>
            <a:r>
              <a:rPr lang="en-us" sz="1400" b="1" cap="none">
                <a:solidFill>
                  <a:schemeClr val="bg1"/>
                </a:solidFill>
              </a:rPr>
              <a:t>OD 09.KOLOVOZA NITI JEDNA ORGANIZIRANA NEPRIJATELJSKA POSTROJBA VELIČINE SATNIJE NE EGZISTIRA UNUTAR MEĐUNARODNO PRIZNATIH GRANICA RH</a:t>
            </a:r>
          </a:p>
          <a:p>
            <a:pPr marL="800100" lvl="1" indent="-342900">
              <a:defRPr lang="sr-Latn-cs" cap="none">
                <a:solidFill>
                  <a:srgbClr val="FFFFFF"/>
                </a:solidFill>
              </a:defRPr>
            </a:pPr>
            <a:endParaRPr lang="en-us" sz="1400" b="1" cap="none">
              <a:solidFill>
                <a:schemeClr val="bg1"/>
              </a:solidFill>
            </a:endParaRPr>
          </a:p>
          <a:p>
            <a:pPr marL="800100" lvl="1" indent="-342900">
              <a:defRPr lang="sr-Latn-cs" cap="none">
                <a:solidFill>
                  <a:srgbClr val="FFFFFF"/>
                </a:solidFill>
              </a:defRPr>
            </a:pPr>
            <a:endParaRPr lang="en-us" sz="1400" b="1" cap="none">
              <a:solidFill>
                <a:schemeClr val="bg1"/>
              </a:solidFill>
            </a:endParaRPr>
          </a:p>
          <a:p>
            <a:pPr marL="800100" lvl="1" indent="-342900">
              <a:defRPr lang="sr-Latn-cs" cap="none">
                <a:solidFill>
                  <a:srgbClr val="FFFFFF"/>
                </a:solidFill>
              </a:defRPr>
            </a:pPr>
            <a:endParaRPr lang="en-us" sz="1400" b="1" cap="none">
              <a:solidFill>
                <a:schemeClr val="bg1"/>
              </a:solidFill>
            </a:endParaRPr>
          </a:p>
          <a:p>
            <a:pPr marL="800100" lvl="1" indent="-342900">
              <a:defRPr lang="sr-Latn-cs" cap="none">
                <a:solidFill>
                  <a:srgbClr val="FFFFFF"/>
                </a:solidFill>
              </a:defRPr>
            </a:pPr>
            <a:endParaRPr lang="hr-hr" sz="1400" b="1" cap="none">
              <a:solidFill>
                <a:schemeClr val="bg1"/>
              </a:solidFill>
            </a:endParaRPr>
          </a:p>
        </p:txBody>
      </p:sp>
      <p:sp>
        <p:nvSpPr>
          <p:cNvPr id="65" name="Oval 7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gAAAA0AAAAAkAAAAEgAAACQAAAASAAAAAAAAAABAAAAAAAAAAEAAABQAAAAAAAAAAAA8D8AAAAAAADwPwAAAAAAAOA/AAAAAAAA4D8AAAAAAADgPwAAAAAAAOA/AAAAAAAA4D8AAAAAAADgPwAAAAAAAOA/AAAAAAAA4D8CAAAAjAAAAAEAAAAAAAAAALBQAOVsGwAAAAAAAAAAAAAAAAAAAAAAAAAAAAAAAAAAAAAAZAAAAAEAAABAAAAAAAAAAGQAAAAOAQAAAAAAAAEAAAAyAAAA+HonAAAAAAAAAAAAAAAAAAAAAAAAAAAAAAAAAAAAAAAAAAAAAAAAAAAAAAAAAAAAAAAAAAAAAAAAAAAAFAAAADwAAAAAAAAAAAAAAAAAAAAPAAAAAQAAACMAAAAjAAAAIwAAAB4AAAAAAAAAZAAAAGQAAAAAAAAAZAAAAGQAAAAVAAAAYAAAAAAAAAAAAAAADwAAACADAAAAAAAAAAAAAAEAAACgMgAAVgcAAKr4//8BAAAAAAAACQEAAABkAAAAAAAAABQAAABAHwAAAAAAACYAAAAAAAAAwOD//wAAAAAmAAAAZAAAABYAAABMAAAAAQAAAAAAAAAEAAAAAAAAAAEAAAAAAAAJJQAAAAAAAAAeAAAAZAAAAGQAAAAAAAAAzMzMAAAAAABQAAAAUAAAAGQAAABkAAAAAAAAABcAAAAUAAAAAAAAAAAAAAD/fwAA/38AAAAAAAAJAAAABAAAAAAAAAAeAAAAaAAAAAAAAAAAAAAAAAAAAAAAAAAAAAAAECcAABAnAAAAAAAAAAAAAAAAAAAAAAAAAAAAAAAAAAAAAAAAAAAAAFo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LBQAOVsGwD4eicAAAAAAAAAAAAAAAAAAAAAAAAAAAAAAAAAAAAAAAAAAAAAAAACAAAAAszMzADAwP8Af39/AAAAAAAAAAAAAAAAAAAAAAAAAAAAIQAAABgAAAAUAAAAmyoAAI8HAABrMQAAgw0AABAAAAAmAAAACAAAAP//////////"/>
              </a:ext>
            </a:extLst>
          </p:cNvSpPr>
          <p:nvPr/>
        </p:nvSpPr>
        <p:spPr>
          <a:xfrm>
            <a:off x="6925945" y="1228725"/>
            <a:ext cx="1107440" cy="96774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57150" dist="19050" dir="5400000" algn="ctr">
              <a:schemeClr val="tx1">
                <a:alpha val="63000"/>
              </a:scheme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100" b="1" cap="none"/>
              <a:t>5.KORP</a:t>
            </a:r>
            <a:r>
              <a:rPr lang="hr-hr" sz="1100" b="1" cap="none"/>
              <a:t>U</a:t>
            </a:r>
            <a:r>
              <a:rPr lang="en-us" sz="1100" b="1" cap="none"/>
              <a:t>S</a:t>
            </a:r>
          </a:p>
          <a:p>
            <a:pPr algn="ctr">
              <a:defRPr lang="sr-Latn-cs" cap="none">
                <a:solidFill>
                  <a:srgbClr val="FFFFFF"/>
                </a:solidFill>
              </a:defRPr>
            </a:pPr>
            <a:r>
              <a:rPr lang="en-us" sz="1100" b="1" cap="none"/>
              <a:t>ABiH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 0.00000 L -1.04479 0.67245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 0.00000 L 0.91337 -0.36412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"/>
                                            </p:cond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 -0.00000 L 1.08177 -0.43009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 0.00000 L 1.00764 -0.07686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 0.00000 L 0.84218 -0.06621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670 -0.00833 L 0.88889 -0.07454" pathEditMode="relative" rAng="0" ptsTypes="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5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00 -0.00000 L 0.90747 -0.15463" pathEditMode="relative" rAng="0" ptsTypes="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"/>
                            </p:stCondLst>
                            <p:childTnLst>
                              <p:par>
                                <p:cTn id="78" presetID="4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0" dur="3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 advAuto="0"/>
      <p:bldP spid="11" grpId="0" animBg="1"/>
      <p:bldP spid="12" grpId="0" animBg="1" advAuto="0"/>
      <p:bldP spid="13" grpId="0" animBg="1"/>
      <p:bldP spid="14" grpId="0" animBg="1" advAuto="0"/>
      <p:bldP spid="15" grpId="0" animBg="1"/>
      <p:bldP spid="16" grpId="0" animBg="1" advAuto="0"/>
      <p:bldP spid="17" grpId="0" animBg="1"/>
      <p:bldP spid="18" grpId="0" animBg="1" advAuto="0"/>
      <p:bldP spid="19" grpId="0" animBg="1"/>
      <p:bldP spid="20" grpId="0" animBg="1" advAuto="0"/>
      <p:bldP spid="21" grpId="0" animBg="1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  <p:bldP spid="29" grpId="0" animBg="1" advAuto="0"/>
      <p:bldP spid="30" grpId="0" animBg="1" advAuto="0"/>
      <p:bldP spid="31" grpId="0" animBg="1" advAuto="0"/>
      <p:bldP spid="32" grpId="0" animBg="1" advAuto="0"/>
      <p:bldP spid="43" grpId="0" animBg="1" advAuto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xoAAAAFAAAA/f///wQAAAAqAAAAAAAAAAADAAAAAAAAAAAAAAgAAAD9////BAAAACoAAAAAAAAAAAMAAAAAAAAAAAAACwAAAP3///8EAAAAKgAAAAAAAAAAAwAAAAAAAAAAAAAOAAAA/f///wQAAAAqAAAAAAAAAAADAAAAAAAAAAAAABEAAAD9////BAAAACoAAAAAAAAAAAMAAAAAAAAAAAAAFAAAAP3///8EAAAAKgAAAAAAAAAAAwAAAAAAAAAAAAAXAAAA/f///wQAAAAqAAAAAAAAAAADAAAAAAAAAAAAABoAAAD9////AQAAAAQAAAAgAAAAAAAAAAAAAAAAAAAAHQAAAP3///8BAAAABAAAACAAAAAAAAAAAAAAAAAAAAAgAAAA/f///wEAAAAEAAAAIAAAAAAAAAAAAAAAAAAAACMAAAD9////AQAAAAQAAAAgAAAAAAAAAAAAAAAAAAAAJgAAAP3///8BAAAABAAAACAAAAAAAAAAAAAAAAAAAAApAAAA/f///wEAAAAEAAAAIAAAAAAAAAAAAAAAAAAAACwAAAD9////AQAAAAQAAAAgAAAAAAAAAAAAAAAAAAAAMQAAAP3///8BAAAABAAAACAAAAAAAAAAAAAAAAAAAAA0AAAA/f///wEAAAAEAAAAIAAAAAAAAAAAAAAAAAAAADcAAAD9////AQAAAAQAAAAgAAAAAAAAAAAAAAAAAAAAOgAAAP3///8BAAAABAAAACAAAAAAAAAAAAAAAAAAAAA9AAAA/f///wEAAAAEAAAAIAAAAAAAAAAAAAAAAAAAAEAAAAD9////AQAAAAQAAAAgAAAAAAAAAAAAAAAAAAAAQwAAAP3///8BAAAABAAAACAAAAAAAAAAAAAAAAAAAABGAAAA/f///wEAAAAEAAAAIAAAAAAAAAAAAAAAAAAAAEkAAAD9////AQAAAAQAAAAgAAAAAAAAAAAAAAAAAAAATQAAAP3///8BAAAAEgAAAAkAAAAAAAAAAAAAAAAAAABSAAAA/f///wEAAAABAAAAAAAAAAAAAAAAAAAAAAAAAFUAAAD9////AQAAAAQAAAAQAAAAAAAAAAAAAAAAAAAA"/>
      </p:ext>
    </p:ext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1QwAABcCAACIIgAAhw0AABAAAAAmAAAACAAAAAEAAAAAAAAA"/>
              </a:ext>
            </a:extLst>
          </p:cNvSpPr>
          <p:nvPr>
            <p:ph type="title"/>
          </p:nvPr>
        </p:nvSpPr>
        <p:spPr>
          <a:xfrm>
            <a:off x="2085975" y="339725"/>
            <a:ext cx="3527425" cy="1859280"/>
          </a:xfrm>
        </p:spPr>
        <p:txBody>
          <a:bodyPr/>
          <a:lstStyle/>
          <a:p>
            <a:pPr>
              <a:defRPr lang="sr-Latn-cs"/>
            </a:pPr>
            <a:r>
              <a:rPr lang="hr-hr" sz="3600" cap="none"/>
              <a:t>TIJEK AKCIJE OLUJA</a:t>
            </a:r>
            <a:r>
              <a:t/>
            </a:r>
            <a:br/>
            <a:r>
              <a:rPr lang="hr-hr" sz="2400" cap="none"/>
              <a:t>4.-9. kolovoz 1995.godine</a:t>
            </a:r>
            <a:endParaRPr lang="hr-hr" sz="3600" cap="none"/>
          </a:p>
        </p:txBody>
      </p:sp>
      <p:sp>
        <p:nvSpPr>
          <p:cNvPr id="3" name="Content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xQsAACwOAACdJAAAAyoAABAAAAAmAAAACAAAAAEAAAAAAAAA"/>
              </a:ext>
            </a:extLst>
          </p:cNvSpPr>
          <p:nvPr>
            <p:ph type="body" idx="1"/>
          </p:nvPr>
        </p:nvSpPr>
        <p:spPr>
          <a:xfrm>
            <a:off x="1913255" y="2303780"/>
            <a:ext cx="4038600" cy="4525645"/>
          </a:xfrm>
        </p:spPr>
        <p:txBody>
          <a:bodyPr/>
          <a:lstStyle/>
          <a:p>
            <a:pPr>
              <a:defRPr lang="sr-Latn-cs"/>
            </a:pPr>
            <a:r>
              <a:rPr lang="hr-hr" sz="1600" cap="none"/>
              <a:t>Neprijateljeva obrana na prednjem kraju probijena na četrdesetak mjesta</a:t>
            </a:r>
          </a:p>
          <a:p>
            <a:pPr>
              <a:defRPr lang="sr-Latn-cs"/>
            </a:pPr>
            <a:r>
              <a:rPr lang="hr-hr" sz="1600" cap="none"/>
              <a:t>prodor HV u dubinu od nekoliko kilometara.</a:t>
            </a:r>
          </a:p>
          <a:p>
            <a:pPr>
              <a:defRPr lang="sr-Latn-cs"/>
            </a:pPr>
            <a:r>
              <a:rPr lang="hr-hr" sz="1600" cap="none"/>
              <a:t>HV snažno tuče Knin </a:t>
            </a:r>
          </a:p>
          <a:p>
            <a:pPr>
              <a:defRPr lang="sr-Latn-cs"/>
            </a:pPr>
            <a:r>
              <a:rPr lang="hr-hr" sz="1600" cap="none"/>
              <a:t>U Lici  zauzet važan prijevoj Ljubovo na komunikaciji Gospić - Korenica. </a:t>
            </a:r>
          </a:p>
          <a:p>
            <a:pPr>
              <a:defRPr lang="sr-Latn-cs"/>
            </a:pPr>
            <a:r>
              <a:rPr lang="hr-hr" sz="1600" cap="none">
                <a:solidFill>
                  <a:srgbClr val="FF0000"/>
                </a:solidFill>
              </a:rPr>
              <a:t>1. gardijska brigada "Tigrovi" zauzela Plitvice i preko Rakovice spojila se kod Tržačkih Raštela sa snagama 5. korpusa ABiH čime je ova enklava deblokirana.</a:t>
            </a:r>
          </a:p>
          <a:p>
            <a:pPr>
              <a:defRPr lang="sr-Latn-cs"/>
            </a:pPr>
            <a:r>
              <a:rPr lang="hr-hr" sz="1600" cap="none"/>
              <a:t>Na smjeru prema Kostajnici i Dvoru HV je ima najteže gubitke u cijeloj operaciji (90 mrtvih). </a:t>
            </a:r>
          </a:p>
          <a:p>
            <a:pPr>
              <a:defRPr lang="sr-Latn-cs"/>
            </a:pPr>
            <a:endParaRPr lang="hr-hr" sz="1600" cap="none"/>
          </a:p>
        </p:txBody>
      </p:sp>
      <p:sp>
        <p:nvSpPr>
          <p:cNvPr id="4" name="Conten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AAAAAAAAA"/>
              </a:ext>
            </a:extLst>
          </p:cNvSpPr>
          <p:nvPr>
            <p:ph type="body" idx="2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5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6D86-C8C2-259B-8CC8-3ECE23867A6B}" type="datetime1">
              <a:t>15.12.2022.</a:t>
            </a:fld>
            <a:endParaRPr lang="hr-hr" cap="none"/>
          </a:p>
        </p:txBody>
      </p:sp>
      <p:sp>
        <p:nvSpPr>
          <p:cNvPr id="6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93A-74C2-25EF-8CC8-82BA57867AD7}" type="slidenum">
              <a:rPr lang="hr-hr" cap="none"/>
              <a:t>86</a:t>
            </a:fld>
            <a:endParaRPr lang="hr-hr" cap="none"/>
          </a:p>
        </p:txBody>
      </p:sp>
      <p:sp>
        <p:nvSpPr>
          <p:cNvPr id="8" name="Rectangle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2zQAAGchAAAlQQAAFicAABAgAAAmAAAACAAAAP//////////"/>
              </a:ext>
            </a:extLst>
          </p:cNvSpPr>
          <p:nvPr/>
        </p:nvSpPr>
        <p:spPr>
          <a:xfrm rot="2195835">
            <a:off x="8592185" y="5429885"/>
            <a:ext cx="1997710" cy="9239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b="1" cap="none" spc="12">
                <a:solidFill>
                  <a:srgbClr val="5A86F8"/>
                </a:solidFill>
              </a:rPr>
              <a:t>1.dan</a:t>
            </a:r>
            <a:endParaRPr lang="en-us" sz="5400" b="1" cap="none" spc="12">
              <a:solidFill>
                <a:srgbClr val="5A86F8"/>
              </a:solidFill>
            </a:endParaRPr>
          </a:p>
        </p:txBody>
      </p:sp>
      <p:pic>
        <p:nvPicPr>
          <p:cNvPr id="9" name="Picture 2" descr="http://www.lika-online.com/wp-content/uploads/2011/08/oluja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NUkAACIBgAAQUAAAAsa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5987415" y="1061720"/>
            <a:ext cx="4457700" cy="3171825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sp>
        <p:nvSpPr>
          <p:cNvPr id="10" name="TextBox 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QAAAE0AAAAAkAAAAEgAAACQAAAASAAAAAAAAAAAAAAAAAAAAAEAAABQAAAAXyHUOG407j8AAAAAAADgPwAAAAAAAOA/AAAAAAAA4D8AAAAAAADgPwAAAAAAAOA/AAAAAAAA4D8AAAAAAADgPwAAAAAAAOA/AAAAAAAA4D8CAAAAjAAAAAEAAAAAAAAA/wAAAPelgwAAAAAAAAAAAAAAAAAAAAAAAAAAAAAAAAAAAAAAZAAAAAEAAABAAAAAAAAAAGQAAAAOAQAAAAAAAAEAAAAyAAAA9bKXAAAAAAAAAAAAAAAAAAAAAAAAAAAAAAAAAAAAAAAAAAAAAAAAAAAAAAAAAAAAAAAAAAAAAAAAAAAAFAAAADwAAAABAAAAAAAAAO19MQ0KAAAAAQAAABQAAAAUAAAAFAAAAAEAAAAAAAAAZAAAAGQAAAAAAAAAZAAAAGQAAAAVAAAAYAAAAAAAAAAAAAAAAAAAAAAAAAAAAAAAAAAAAAAAAAAAAAAAAAAAAAAAAAAAAAAAAAAACQAAAAAAAAAAAAAAAAAAAAAAAAAAAAAAAAAAAAAAAAAAAAAAAAAAAAAAAAAAAAAAABYAAABMAAAAAAAAAAAAAAAAAAAAAAAAAAAAAAAAAAAJAAAAAAAAAAAAAAAAAAAAAAAAAAAAAAAAAAAAAAAAAAAAAAAAAAAAAAAAAAAA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wAAAPelgwD1spcAAAAAAAAAAAAAAAAAAAAAAAAAAAAAAAAAAAAAAO19MQYAAAACAAAAAgAAAADAwP8Af39/AAAAAAAAAAAAAAAAAAAAAAAAAAAAIQAAABgAAAAUAAAAxyIAAB0aAAAASwAAoB4AABAgAAAmAAAACAAAAP//////////"/>
              </a:ext>
            </a:extLst>
          </p:cNvSpPr>
          <p:nvPr/>
        </p:nvSpPr>
        <p:spPr>
          <a:xfrm>
            <a:off x="5653405" y="4244975"/>
            <a:ext cx="6538595" cy="733425"/>
          </a:xfrm>
          <a:prstGeom prst="leftArrow">
            <a:avLst>
              <a:gd name="adj1" fmla="val 50000"/>
              <a:gd name="adj2" fmla="val 50014"/>
            </a:avLst>
          </a:prstGeom>
          <a:solidFill>
            <a:srgbClr val="FF0000"/>
          </a:solidFill>
          <a:ln w="6350" cap="flat" cmpd="sng" algn="ctr">
            <a:solidFill>
              <a:schemeClr val="accent2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 cap="none">
                <a:solidFill>
                  <a:srgbClr val="000000"/>
                </a:solidFill>
              </a:defRPr>
            </a:pPr>
            <a:r>
              <a:rPr lang="hr-hr" b="1" cap="none">
                <a:solidFill>
                  <a:schemeClr val="bg1"/>
                </a:solidFill>
              </a:rPr>
              <a:t>GRAVITACIJSKO SREDIŠTE - </a:t>
            </a:r>
            <a:r>
              <a:rPr lang="en-us" b="1" cap="none">
                <a:solidFill>
                  <a:schemeClr val="bg1"/>
                </a:solidFill>
              </a:rPr>
              <a:t>SRPSKA OBRANA JE RASJEČENA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EAAAAFAAAA/f///wEAAAAWAAAAAgAAAAAAAAAAAAAAAAAAAA=="/>
      </p:ext>
    </p:ext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skriveno.com/wp-content/uploads/2011/07/68702_oluja_f.jpg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mAc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AJAAAAAAAAoEEAADAqAAAQAAAAJgAAAAgAAAD//////////w=="/>
              </a:ext>
            </a:extLst>
          </p:cNvPicPr>
          <p:nvPr/>
        </p:nvPicPr>
        <p:blipFill>
          <a:blip r:embed="rId2"/>
          <a:srcRect l="19440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3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DAAAAYYLLAC9gvAAAAAAAAAAAAAAAAAAAAAAAAAAAAAAAAAAAAAAAZAAAAAEAAABAAAAAAAAAAGQAAAAOAQAAAAAAAAEAAAAyAAAAPW/LAAAAAAAAAAAAAAAAAAAAAAAAAAAAAAAAAAAAAAAAAAAAAAAAAAAAAAAAAAAAAAAAAAAAAAAAAAAAFAAAADwAAAABAAAAAAAAAERyxAwKAAAAAQAAABQAAAAUAAAAFAAAAAEAAAAAAAAAZAAAAGQAAAAAAAAAZAAAAGQAAAAVAAAAYAAAAAAAAAAAAAAADwAAACADAAAAAAAAAAAAAAEAAACgMgAAVgcAAKr4//8BAAAAAAAACQEAAABkAAAAAAAAABQAAABAHwAAAAAAACYAAAAAAAAAwOD//wAAAAAmAAAAZAAAABYAAABMAAAAAAAAAAAAAAAEAAAAAAAAAAEAAAAAAAAJ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YYLLAC9gvAA9b8sAAAAAAAAAAAAAAAAAAAAAAAAAAAAAAAAAAAAAAERyxAUAAAACAAAAAszMzADAwP8Af39/AAAAAAAAAAAAAAAAAAAAAAAAAAAAIQAAABgAAAAUAAAArQAAAG0AAADAHQAAlAgAABAAAAAmAAAACAAAAAEgAAD//8H/"/>
              </a:ext>
            </a:extLst>
          </p:cNvSpPr>
          <p:nvPr>
            <p:ph type="title"/>
          </p:nvPr>
        </p:nvSpPr>
        <p:spPr>
          <a:xfrm>
            <a:off x="109855" y="69215"/>
            <a:ext cx="4726305" cy="1325245"/>
          </a:xfrm>
          <a:gradFill flip="none" rotWithShape="0">
            <a:gsLst>
              <a:gs pos="0">
                <a:srgbClr val="6182CB"/>
              </a:gs>
              <a:gs pos="50000">
                <a:srgbClr val="3D6FCB"/>
              </a:gs>
              <a:gs pos="100000">
                <a:srgbClr val="2F60BC"/>
              </a:gs>
            </a:gsLst>
            <a:lin ang="5400000" scaled="0"/>
            <a:tileRect/>
          </a:gradFill>
          <a:ln w="6350" cap="flat" cmpd="sng" algn="ctr">
            <a:solidFill>
              <a:schemeClr val="accent1"/>
            </a:solidFill>
            <a:prstDash val="solid"/>
            <a:headEnd type="none"/>
            <a:tailEnd type="none"/>
          </a:ln>
          <a:effectLst/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 cap="none">
                <a:solidFill>
                  <a:srgbClr val="FFFFFF"/>
                </a:solidFill>
                <a:latin typeface="Calibri" pitchFamily="2" charset="-18"/>
                <a:ea typeface="Calibri Light" pitchFamily="2" charset="-18"/>
                <a:cs typeface="Calibri Light" pitchFamily="2" charset="-18"/>
              </a:defRPr>
            </a:pPr>
            <a:r>
              <a:rPr lang="hr-hr" b="1" cap="none"/>
              <a:t>TIJEK AKCIJE OLUJA</a:t>
            </a:r>
            <a:r>
              <a:t/>
            </a:r>
            <a:br/>
            <a:r>
              <a:rPr lang="hr-hr" sz="3100" b="1" cap="none"/>
              <a:t>4.-9. kolovoz 1995.godine</a:t>
            </a:r>
            <a:endParaRPr lang="hr-hr" b="1" cap="none"/>
          </a:p>
        </p:txBody>
      </p:sp>
      <p:sp>
        <p:nvSpPr>
          <p:cNvPr id="4" name="Content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EAAAAAAAAAPz8/AP///wgk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Pz8/AP///wEAAAAAAAAAAAAAAAAAAAAAAAAAAAAAAAAAAAAAAAAAAAAAAAJ/f38A5+bmA8zMzADAwP8Af39/AAAAAAAAAAAAAAAAAAAAAAAAAAAAIQAAABgAAAAUAAAAMAwAAMAXAAAIJQAAsCUAABAAAAAmAAAACAAAAAEgAAB/AAAA"/>
              </a:ext>
            </a:extLst>
          </p:cNvSpPr>
          <p:nvPr>
            <p:ph type="body" idx="1"/>
          </p:nvPr>
        </p:nvSpPr>
        <p:spPr>
          <a:xfrm>
            <a:off x="1981200" y="3860800"/>
            <a:ext cx="4038600" cy="2265680"/>
          </a:xfrm>
          <a:solidFill>
            <a:srgbClr val="3F3F3F">
              <a:alpha val="64000"/>
            </a:srgbClr>
          </a:solidFill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1800" cap="none">
                <a:solidFill>
                  <a:schemeClr val="bg1"/>
                </a:solidFill>
              </a:rPr>
              <a:t>7. gardijska brigada "Pume" i 4. gardijska brigada "Pauci" ulaze u napušteni grad. </a:t>
            </a:r>
          </a:p>
          <a:p>
            <a:pPr>
              <a:defRPr lang="sr-Latn-cs"/>
            </a:pPr>
            <a:r>
              <a:rPr lang="hr-hr" sz="1800" cap="none">
                <a:solidFill>
                  <a:schemeClr val="bg1"/>
                </a:solidFill>
              </a:rPr>
              <a:t>Počinju dublji prodori pješaštvom i tehnikom na tridesetak smjerova te su glavni ciljevi dostignuti već trećega i četvrtoga dana.</a:t>
            </a:r>
          </a:p>
        </p:txBody>
      </p:sp>
      <p:sp>
        <p:nvSpPr>
          <p:cNvPr id="5" name="Content Placeholder 9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CUAADsLAADYRQAAACYAABAAAAAmAAAACAAAAAAAAAAAAAAA"/>
              </a:ext>
            </a:extLst>
          </p:cNvSpPr>
          <p:nvPr>
            <p:ph type="body" idx="2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sp>
        <p:nvSpPr>
          <p:cNvPr id="6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127-69C2-25C7-8CC8-9F927F867ACA}" type="datetime1">
              <a:t>15.12.2022.</a:t>
            </a:fld>
            <a:endParaRPr lang="hr-hr" cap="none"/>
          </a:p>
        </p:txBody>
      </p:sp>
      <p:sp>
        <p:nvSpPr>
          <p:cNvPr id="7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8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3748-06C2-25C1-8CC8-F09479867AA5}" type="slidenum">
              <a:rPr lang="hr-hr" cap="none"/>
              <a:t>87</a:t>
            </a:fld>
            <a:endParaRPr lang="hr-hr" cap="none"/>
          </a:p>
        </p:txBody>
      </p:sp>
      <p:sp>
        <p:nvSpPr>
          <p:cNvPr id="9" name="Rectangle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jDUAALUdAADaQAAAYyMAABAgAAAmAAAACAAAAP//////////"/>
              </a:ext>
            </a:extLst>
          </p:cNvSpPr>
          <p:nvPr/>
        </p:nvSpPr>
        <p:spPr>
          <a:xfrm rot="2195835">
            <a:off x="8704580" y="4829175"/>
            <a:ext cx="1837690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b="1" cap="none">
                <a:solidFill>
                  <a:srgbClr val="FEFEFE"/>
                </a:solidFill>
              </a:rPr>
              <a:t>2.dan</a:t>
            </a:r>
            <a:endParaRPr lang="en-us" sz="5400" b="1" cap="none">
              <a:solidFill>
                <a:srgbClr val="FEFEFE"/>
              </a:solidFill>
            </a:endParaRPr>
          </a:p>
        </p:txBody>
      </p:sp>
      <p:sp>
        <p:nvSpPr>
          <p:cNvPr id="10" name="Rectangle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vR4AAEUjAACEOgAA8ygAABAgAAAmAAAACAAAAP//////////"/>
              </a:ext>
            </a:extLst>
          </p:cNvSpPr>
          <p:nvPr/>
        </p:nvSpPr>
        <p:spPr>
          <a:xfrm>
            <a:off x="4996815" y="5733415"/>
            <a:ext cx="4515485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b="1" cap="none">
                <a:solidFill>
                  <a:srgbClr val="FF0000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KNIN je pao !!!</a:t>
            </a:r>
            <a:endParaRPr lang="en-us" sz="5400" b="1" cap="none">
              <a:solidFill>
                <a:srgbClr val="FF0000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xxFr8SkAxj8AAAAAAADgPwAAAAAAAOA/AAAAAAAA4D8AAAAAAADgPwAAAAAAAOA/AAAAAAAA4D8AAAAAAADgPwAAAAAAAOA/AAAAAAAA4D8CAAAAjAAAAAEAAAAAAAAA7u7uAP///wgAAAAAAAAAAAAAAAAAAAAAAAAAAAAAAAAAAAAAeAAAAAEAAABAAAAAAAAAAAAAAAB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gQAAAAAAAAZBgAAAAAAAAAAAABkAAAAZAAAAAAAAAAjAAAABAAAAGUAAAAXAAAAFAAAAAAAAAAAAAAA/38AAP9/AAAAAAAACQAAAAQAAAAAAAAAHgAAAGgAAAAAAAAAAAAAAAAAAAAAAAAAAAAAABAnAAAQJwAAAAAAAAAAAAAAAAAAAAAAAAAAAAAAAAAAAAAAAAAAAAAUAAAAAAAAAMDA/wABAAAAHAAAAD4AAAAIAAAAZAAAAAAAAAB/f38ACgAAACIAAAAYAAAAAAAAAAAAAAAAAAAAAAAAAAAAAAAAAAAAJAAAACQAAAAAAAAABwAAAAAAAAAAAAAAAAAAAAAAAAAAAAAAAAAAAH9/fwAlAAAAWAAAAAAAAAAAAAAAAAAAAAAAAAAAAAAAAAAAAAAAAAAAAAAAAAAAAAAAAAAAAAAAPwAAAAAAAACghgEAAAAAAAAAAAAAAAAADAAAAAEAAAAAAAAAAAAAAAAAAAAfAAAAVAAAAO7u7gD///8BAAAAAAAAAAAAAAAAAAAAAAAAAAAAAAAAAAAAAAAAAAAAAAACf39/AOfm5gPMzMwAwMD/AH9/fwAAAAAAAAAAAAAAAAD///8AAAAAACEAAAAYAAAAFAAAAFUmAABaBgAAm0MAAEQhAAAQAAAAJgAAAAgAAAD//////////w=="/>
              </a:ext>
            </a:extLst>
          </p:cNvPicPr>
          <p:nvPr/>
        </p:nvPicPr>
        <p:blipFill>
          <a:blip r:embed="rId3"/>
          <a:srcRect l="10260" r="15610"/>
          <a:stretch>
            <a:fillRect/>
          </a:stretch>
        </p:blipFill>
        <p:spPr>
          <a:xfrm>
            <a:off x="6231255" y="1032510"/>
            <a:ext cx="4758690" cy="4375150"/>
          </a:xfrm>
          <a:prstGeom prst="roundRect">
            <a:avLst>
              <a:gd name="adj" fmla="val 8594"/>
            </a:avLst>
          </a:prstGeom>
          <a:solidFill>
            <a:srgbClr val="EEEEEE"/>
          </a:solidFill>
          <a:ln>
            <a:noFill/>
          </a:ln>
          <a:effectLst>
            <a:reflection stA="38000" endPos="28000" dist="5080" dir="5400000" sy="-100000" rotWithShape="0"/>
          </a:effectLst>
        </p:spPr>
      </p:pic>
      <p:sp>
        <p:nvSpPr>
          <p:cNvPr id="3" name="Title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RHLEDP///wgAAAAAAAAAAAAAAAAAAAAAAAAAAAAAAAAAAAAAZAAAAAEAAABAAAAAAAAAAAAAAAAAAAAAAAAAAAAAAAAAAAAAAAAAAAAAAAAAAAAAAAAAAAAAAAAAAAAAAAAAAAAAAAAAAAAAAAAAAAAAAAAAAAAAAAAAAAAAAAAAAAAAFAAAADwAAAABAAAAAAAAADJVkQ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DJVkQB/f38A5+bmA8zMzADAwP8Af39/AAAAAAAAAAAAAAAAAAAAAAAAAAAAIQAAABgAAAAUAAAAGwIAADIBAAAmHgAARQcAABAAAAAmAAAACAAAAAEgAAD/HwAA"/>
              </a:ext>
            </a:extLst>
          </p:cNvSpPr>
          <p:nvPr>
            <p:ph type="title"/>
          </p:nvPr>
        </p:nvSpPr>
        <p:spPr>
          <a:xfrm>
            <a:off x="342265" y="194310"/>
            <a:ext cx="4558665" cy="987425"/>
          </a:xfrm>
          <a:solidFill>
            <a:schemeClr val="accent1"/>
          </a:solidFill>
          <a:ln w="12700" cap="flat" cmpd="sng" algn="ctr">
            <a:solidFill>
              <a:srgbClr val="325591"/>
            </a:solidFill>
            <a:prstDash val="solid"/>
            <a:headEnd type="none"/>
            <a:tailEnd type="none"/>
          </a:ln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spcBef>
                <a:spcPts val="0"/>
              </a:spcBef>
              <a:defRPr lang="sr-Latn-cs" sz="3960" cap="none">
                <a:solidFill>
                  <a:srgbClr val="FFFFFF"/>
                </a:solidFill>
                <a:latin typeface="Calibri" pitchFamily="2" charset="-18"/>
                <a:ea typeface="Calibri Light" pitchFamily="2" charset="-18"/>
                <a:cs typeface="Calibri Light" pitchFamily="2" charset="-18"/>
              </a:defRPr>
            </a:pPr>
            <a:r>
              <a:rPr lang="hr-hr" cap="none"/>
              <a:t>TIJEK AKCIJE OLUJA</a:t>
            </a:r>
            <a:r>
              <a:t/>
            </a:r>
            <a:br/>
            <a:r>
              <a:rPr lang="hr-hr" sz="2790" cap="none"/>
              <a:t>4.-9. kolovoz 1995.godine</a:t>
            </a:r>
            <a:endParaRPr lang="hr-hr" cap="none"/>
          </a:p>
        </p:txBody>
      </p:sp>
      <p:sp>
        <p:nvSpPr>
          <p:cNvPr id="4" name="Content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MwJAADkIgAAoyUAABAAAAAmAAAACAAAAAEAAAAAAAAA"/>
              </a:ext>
            </a:extLst>
          </p:cNvSpPr>
          <p:nvPr>
            <p:ph type="body" idx="1"/>
          </p:nvPr>
        </p:nvSpPr>
        <p:spPr>
          <a:xfrm>
            <a:off x="838200" y="1592580"/>
            <a:ext cx="4833620" cy="4525645"/>
          </a:xfrm>
        </p:spPr>
        <p:txBody>
          <a:bodyPr/>
          <a:lstStyle/>
          <a:p>
            <a:pPr>
              <a:defRPr lang="sr-Latn-cs"/>
            </a:pPr>
            <a:r>
              <a:rPr lang="hr-hr" sz="1800" b="1" cap="none"/>
              <a:t>Na Kordunu je 21. korpus "VRSK" puna četiri dana izvodio obrambena djelovanja, ali je opkoljen i prisiljen na predaju. </a:t>
            </a:r>
            <a:endParaRPr lang="en-us" sz="1800" b="1" cap="none"/>
          </a:p>
          <a:p>
            <a:pPr lvl="1">
              <a:defRPr lang="sr-Latn-cs"/>
            </a:pPr>
            <a:r>
              <a:rPr lang="en-us" sz="1400" cap="none"/>
              <a:t>General Petar Stipetić I General Čedomir Bulat</a:t>
            </a:r>
          </a:p>
          <a:p>
            <a:pPr lvl="1">
              <a:defRPr lang="sr-Latn-cs"/>
            </a:pPr>
            <a:r>
              <a:rPr lang="sv-se" sz="1400" cap="none"/>
              <a:t>5000 vojnika i 20 tisuća civila </a:t>
            </a:r>
            <a:endParaRPr lang="hr-hr" sz="1400" cap="none"/>
          </a:p>
          <a:p>
            <a:pPr>
              <a:defRPr lang="sr-Latn-cs"/>
            </a:pPr>
            <a:r>
              <a:rPr lang="hr-hr" sz="1800" cap="none"/>
              <a:t>Predaja je izvršena 8. kolovoza 1995. godine u 19.00 sati kad je u Viduševcu </a:t>
            </a:r>
          </a:p>
          <a:p>
            <a:pPr>
              <a:defRPr lang="sr-Latn-cs"/>
            </a:pPr>
            <a:r>
              <a:rPr lang="hr-hr" sz="1800" b="1" cap="all">
                <a:solidFill>
                  <a:srgbClr val="FF0000"/>
                </a:solidFill>
              </a:rPr>
              <a:t>srpski zapovjednik hrvatskom generalu propisno podnosi prijavak pred strojem, čestita na pobjedi i predaje 21.korpus “VRSK” </a:t>
            </a:r>
          </a:p>
          <a:p>
            <a:pPr>
              <a:defRPr lang="sr-Latn-cs"/>
            </a:pPr>
            <a:r>
              <a:rPr lang="hr-hr" sz="1800" b="1" cap="none"/>
              <a:t>Ovaj čin je označio kraj vojne operacije "Oluja". </a:t>
            </a:r>
          </a:p>
        </p:txBody>
      </p:sp>
      <p:sp>
        <p:nvSpPr>
          <p:cNvPr id="5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387-C9C2-25C5-8CC8-3F907D867A6A}" type="datetime1">
              <a:t>15.12.2022.</a:t>
            </a:fld>
            <a:endParaRPr lang="hr-hr" cap="none"/>
          </a:p>
        </p:txBody>
      </p:sp>
      <p:sp>
        <p:nvSpPr>
          <p:cNvPr id="6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5EB9-F7C2-25A8-8CC8-01FD10867A54}" type="slidenum">
              <a:rPr lang="hr-hr" cap="none"/>
              <a:t>88</a:t>
            </a:fld>
            <a:endParaRPr lang="hr-hr" cap="none"/>
          </a:p>
        </p:txBody>
      </p:sp>
      <p:sp>
        <p:nvSpPr>
          <p:cNvPr id="8" name="Rectangle 10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OzAAACsgAACaPQAAjicAABAgAAAmAAAACAAAAP//////////"/>
              </a:ext>
            </a:extLst>
          </p:cNvSpPr>
          <p:nvPr/>
        </p:nvSpPr>
        <p:spPr>
          <a:xfrm rot="2195835">
            <a:off x="7840345" y="5229225"/>
            <a:ext cx="2173605" cy="120078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3600" b="1" cap="none" spc="12">
                <a:solidFill>
                  <a:srgbClr val="FF0000"/>
                </a:solidFill>
              </a:rPr>
              <a:t>4.Dan</a:t>
            </a:r>
          </a:p>
          <a:p>
            <a:pPr algn="ctr">
              <a:defRPr lang="sr-Latn-cs"/>
            </a:pPr>
            <a:r>
              <a:rPr lang="hr-hr" sz="3600" b="1" cap="none" spc="12">
                <a:solidFill>
                  <a:srgbClr val="FF0000"/>
                </a:solidFill>
              </a:rPr>
              <a:t>PREDAJA</a:t>
            </a:r>
            <a:endParaRPr lang="en-us" sz="3600" b="1" cap="none" spc="12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30F8-B6C2-25C6-8CC8-40937E867A15}" type="datetime1">
              <a:t>15.12.2022.</a:t>
            </a:fld>
            <a:endParaRPr lang="hr-hr" cap="none"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45A-14C2-25B2-8CC8-E2E70A867AB7}" type="slidenum">
              <a:rPr lang="hr-hr" cap="none"/>
              <a:t>89</a:t>
            </a:fld>
            <a:endParaRPr lang="hr-hr" cap="none"/>
          </a:p>
        </p:txBody>
      </p:sp>
      <p:pic>
        <p:nvPicPr>
          <p:cNvPr id="5" name="Picture 2" descr="http://www.braniteljski-forum.com/forum/attachment.php?attachmentid=4219&amp;d=129117693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vTg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23375" cy="68580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6" name="Rectangle 6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CjoAAMICAACqSQAAXRQAABAgAAAmAAAACAAAAP//////////"/>
              </a:ext>
            </a:extLst>
          </p:cNvSpPr>
          <p:nvPr/>
        </p:nvSpPr>
        <p:spPr>
          <a:xfrm>
            <a:off x="9434830" y="448310"/>
            <a:ext cx="2540000" cy="28619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4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POVIJESNA</a:t>
            </a:r>
          </a:p>
          <a:p>
            <a:pPr algn="ctr">
              <a:defRPr lang="sr-Latn-cs"/>
            </a:pPr>
            <a:r>
              <a:rPr lang="hr-hr" sz="4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SLIKA</a:t>
            </a:r>
          </a:p>
          <a:p>
            <a:pPr algn="ctr">
              <a:defRPr lang="sr-Latn-cs"/>
            </a:pPr>
            <a:r>
              <a:rPr lang="hr-hr" sz="2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Predsjednik RH</a:t>
            </a:r>
          </a:p>
          <a:p>
            <a:pPr algn="ctr">
              <a:defRPr lang="sr-Latn-cs"/>
            </a:pPr>
            <a:r>
              <a:rPr lang="hr-hr" sz="2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dr. Franjo Tuđman</a:t>
            </a:r>
          </a:p>
          <a:p>
            <a:pPr algn="ctr">
              <a:defRPr lang="sr-Latn-cs"/>
            </a:pPr>
            <a:r>
              <a:rPr lang="hr-hr" sz="2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sa zapovjednicima </a:t>
            </a:r>
          </a:p>
          <a:p>
            <a:pPr algn="ctr">
              <a:defRPr lang="sr-Latn-cs"/>
            </a:pPr>
            <a:r>
              <a:rPr lang="hr-hr" sz="2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pobjedničke vojske </a:t>
            </a:r>
          </a:p>
          <a:p>
            <a:pPr algn="ctr">
              <a:defRPr lang="sr-Latn-cs"/>
            </a:pPr>
            <a:r>
              <a:rPr lang="hr-hr" sz="2000" cap="none"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na kninskoj tvrđavi</a:t>
            </a:r>
            <a:endParaRPr lang="en-us" sz="2000" cap="none"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gAAAAAAAA"/>
              </a:ext>
            </a:extLst>
          </p:cNvSpPr>
          <p:nvPr>
            <p:ph type="title"/>
          </p:nvPr>
        </p:nvSpPr>
        <p:spPr/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defRPr lang="sr-Latn-cs" sz="3960" cap="none"/>
            </a:pPr>
            <a:r>
              <a:rPr lang="hr-hr" b="1" cap="none"/>
              <a:t>ZA ONOGA TKO JE POČEO-</a:t>
            </a:r>
            <a:r>
              <a:t/>
            </a:r>
            <a:br/>
            <a:r>
              <a:rPr lang="hr-hr" sz="2880" b="1" cap="none"/>
              <a:t>RAT NA PROSTORIMA BIVŠE JUGOSLAVIJE-JEDAN RAT I IMA JEDAN CILJ</a:t>
            </a:r>
            <a:endParaRPr lang="hr-hr" b="1" cap="none"/>
          </a:p>
        </p:txBody>
      </p:sp>
      <p:sp>
        <p:nvSpPr>
          <p:cNvPr id="3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HAYAAGcKAADdLAAAbyIAABAAAAAmAAAACAAAAAEgAAAAAAAA"/>
              </a:ext>
            </a:extLst>
          </p:cNvSpPr>
          <p:nvPr>
            <p:ph type="body" idx="1"/>
          </p:nvPr>
        </p:nvSpPr>
        <p:spPr>
          <a:xfrm>
            <a:off x="993140" y="1691005"/>
            <a:ext cx="6299835" cy="3906520"/>
          </a:xfrm>
        </p:spPr>
        <p:txBody>
          <a:bodyPr vert="horz" wrap="square" lIns="91440" tIns="45720" rIns="91440" bIns="45720" numCol="1" spcCol="215900" anchor="t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defRPr lang="sr-Latn-cs"/>
            </a:pPr>
            <a:r>
              <a:rPr lang="hr-hr" sz="1800" cap="none"/>
              <a:t>JEDINSTVEN TERITORIJ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1800" cap="none"/>
              <a:t>JEDINSTVENE SNAGE 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hr-hr" sz="1600" cap="none"/>
              <a:t>SRPSKE SNAGE (tzv. JNA, Vojska RSK, Vojska RS</a:t>
            </a:r>
            <a:r>
              <a:rPr lang="en-us" sz="1600" cap="none"/>
              <a:t>,paravojne snage</a:t>
            </a:r>
            <a:r>
              <a:rPr lang="hr-hr" sz="1600" cap="none"/>
              <a:t>)</a:t>
            </a:r>
            <a:endParaRPr lang="en-us" sz="1600" cap="none"/>
          </a:p>
          <a:p>
            <a:pPr lvl="1">
              <a:lnSpc>
                <a:spcPct val="80000"/>
              </a:lnSpc>
              <a:defRPr lang="sr-Latn-cs"/>
            </a:pPr>
            <a:r>
              <a:rPr lang="hr-hr" sz="1600" cap="none"/>
              <a:t>-Pobunjenici u dijelovima RH sa srpskim življem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000" cap="none"/>
              <a:t>JEDINSTVENA ZAPOVJEDNA STRUKTURA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000" cap="none"/>
              <a:t>JEDINSTVENA LOGISTIKA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000" cap="none"/>
              <a:t>JEDINSTVEN CILJ</a:t>
            </a:r>
          </a:p>
          <a:p>
            <a:pPr lvl="1">
              <a:lnSpc>
                <a:spcPct val="80000"/>
              </a:lnSpc>
              <a:defRPr lang="sr-Latn-cs"/>
            </a:pPr>
            <a:r>
              <a:rPr lang="hr-hr" sz="1400" cap="none"/>
              <a:t>PROKLAMIRANI CILJ: Zaštita interesa Srba u </a:t>
            </a:r>
            <a:r>
              <a:rPr lang="en-us" sz="1400" cap="none"/>
              <a:t>Jugoslaviji</a:t>
            </a:r>
            <a:endParaRPr lang="hr-hr" sz="1400" cap="none"/>
          </a:p>
          <a:p>
            <a:pPr lvl="1">
              <a:lnSpc>
                <a:spcPct val="80000"/>
              </a:lnSpc>
              <a:defRPr lang="sr-Latn-cs"/>
            </a:pPr>
            <a:r>
              <a:rPr lang="hr-hr" sz="1400" cap="none"/>
              <a:t>STVARNI CILJ: Stvaranje Velike Srbije zauzimanjem vitalnih dijelova hrvatskog teritorija (Slavonija, Hrvatsko primorje) i Bosne i Hercegovine</a:t>
            </a:r>
            <a:r>
              <a:rPr lang="hr-hr" sz="1800" cap="none"/>
              <a:t> 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000" b="1" cap="none"/>
              <a:t>MAKSIMALISTIČKI CILJ </a:t>
            </a:r>
            <a:r>
              <a:rPr lang="hr-hr" sz="2000" b="1" cap="none">
                <a:solidFill>
                  <a:srgbClr val="FF0000"/>
                </a:solidFill>
              </a:rPr>
              <a:t>- VELIKA SRBIJA</a:t>
            </a:r>
          </a:p>
          <a:p>
            <a:pPr>
              <a:lnSpc>
                <a:spcPct val="80000"/>
              </a:lnSpc>
              <a:defRPr lang="sr-Latn-cs"/>
            </a:pPr>
            <a:r>
              <a:rPr lang="hr-hr" sz="2000" b="1" cap="none"/>
              <a:t>MINIMALISTIČKI CILJ </a:t>
            </a:r>
            <a:r>
              <a:rPr lang="hr-hr" sz="2000" b="1" cap="none">
                <a:solidFill>
                  <a:srgbClr val="FF0000"/>
                </a:solidFill>
              </a:rPr>
              <a:t>- REPUBLIKA SRPSKA</a:t>
            </a:r>
          </a:p>
        </p:txBody>
      </p:sp>
      <p:pic>
        <p:nvPicPr>
          <p:cNvPr id="4" name="Rezervirano mjesto sadržaja 9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0sAABnCgAAoUcAACslAAAQAAAAJgAAAAgAAAABgQAAAAAAAA=="/>
              </a:ext>
            </a:extLst>
          </p:cNvPicPr>
          <p:nvPr>
            <p:ph type="pic" idx="2"/>
          </p:nvPr>
        </p:nvPicPr>
        <p:blipFill>
          <a:blip r:embed="rId3"/>
          <a:stretch>
            <a:fillRect/>
          </a:stretch>
        </p:blipFill>
        <p:spPr>
          <a:xfrm>
            <a:off x="7292975" y="1691005"/>
            <a:ext cx="4351020" cy="4351020"/>
          </a:xfrm>
          <a:prstGeom prst="rect">
            <a:avLst/>
          </a:prstGeom>
        </p:spPr>
      </p:pic>
      <p:sp>
        <p:nvSpPr>
          <p:cNvPr id="5" name="Strelica: desno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yAAAAA0AAAAAkAAAAEgAAACQAAAASAAAAAAAAAABAAAAAAAAAAEAAABQAAAAGWb4rRJg7T8AAAAAAADgPwAAAAAAAOA/AAAAAAAA4D8AAAAAAADgPwAAAAAAAOA/AAAAAAAA4D8AAAAAAADgPwAAAAAAAOA/AAAAAAAA4D8CAAAAjAAAAAEAAAAAAAAA/wAAAP///wgAAAAAAAAAAAAAAAAAAAAAAAAAAAAAAAAAAAAAZAAAAAEAAABAAAAAAAAAAAAAAAAAAAAAAAAAAAAAAAAAAAAAAAAAAAAAAAAAAAAAAAAAAAAAAAAAAAAAAAAAAAAAAAAAAAAAAAAAAAAAAAAAAAAAAAAAAAAAAAAAAAAAFAAAADwAAAABAAAAAAAAAP///wgUAAAAAQAAABQAAAAUAAAAFAAAAAEAAAAAAAAAZAAAAGQAAAAAAAAAZAAAAGQAAAAVAAAAYAAAAAAAAAAAAAAADwAAACADAAAAAAAAAAAAAAEAAACgMgAAVgcAAKr4//8BAAAAf39/AAEAAABkAAAAAAAAABQAAABAHwAAAAAAACYAAAAAAAAAwOD//wAAAAAmAAAAZAAAABYAAABMAAAAAQAAAAAAAAAAAAAAAAAAAAEAAAAAAAAAPAAAACoAAAAqAAAAZAAAAGQAAAAAAAAAy8vLADwAAAAqAAAAKgAAAGQAAABkAAAAAAAAABcAAAAUAAAAAAAAAAAAAAD/fwAA/38AAAAAAAAJAAAABAAAAF8AYAAeAAAAaAAAAAAAAAAAAAAAAAAAAAAAAAAAAAAAECcAABAnAAAAAAAAAAAAAAAAAAAAAAAAAAAAAAAAAAAAAAAAAAAAAFAAAAAAAAAAwMD/AAAAAAAAAAAAAAAAAAAAAABkAAAAAAAAAH9/fwAKAAAAIgAAABgAAAAAAAAAAAAAAAAAAAAAAAAAAAAAAAAAAAAkAAAAJAAAAAAAAAAHAAAAAAAAAAAAAAAAAAAAAAAAAAAAAAAAAAAAf39/ACUAAABYAAAAAAAAAAAAAAAAAAAAAAAAAAAAAAAAAAAAAAAAAAAAAAAAAAAAAAAAAAAAAAA/AAAAAAAAAKCGAQAAAAAAAAAAAAAAAAAMAAAAAQAAAAAAAAAAAAAAAAAAAB8AAABUAAAA/wAAAP///wEAAAAAAAAAAAAAAAAAAAAAAAAAAAAAAAAAAAAAAAAAAP///wF/f38AAAAAAMvLywDAwP8Af39/AAAAAAAAAAAAAAAAAAAAAAAAAAAAIQAAABgAAAAUAAAAVCUAAIkYAADCOgAADRwAABAAAAAmAAAACAAAAP//////////"/>
              </a:ext>
            </a:extLst>
          </p:cNvSpPr>
          <p:nvPr/>
        </p:nvSpPr>
        <p:spPr>
          <a:xfrm rot="18937545">
            <a:off x="6068060" y="3988435"/>
            <a:ext cx="3483610" cy="5715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 w="12700" cap="flat" cmpd="sng" algn="ctr">
            <a:solidFill>
              <a:schemeClr val="bg1"/>
            </a:solidFill>
            <a:prstDash val="solid"/>
            <a:headEnd type="none"/>
            <a:tailEnd type="none"/>
          </a:ln>
          <a:effectLst>
            <a:outerShdw blurRad="50800" dist="37717" dir="2700000" algn="tl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6" name="TextBox 5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tgUAABIjAAD/KgAAdCoAABAgAAAmAAAACAAAAP//////////"/>
              </a:ext>
            </a:extLst>
          </p:cNvSpPr>
          <p:nvPr/>
        </p:nvSpPr>
        <p:spPr>
          <a:xfrm>
            <a:off x="928370" y="5701030"/>
            <a:ext cx="6061075" cy="12001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b="1" cap="none">
                <a:solidFill>
                  <a:srgbClr val="FF0000"/>
                </a:solidFill>
              </a:rPr>
              <a:t>STRATEGIJSKI CILJ SRBIJE (IAKO MINIMALISTIČKI) JE IPAK OSTVAREN: REPUBLIKA SRPSKA- SRPSKA DRŽAVA ZAPADNO OD DRINE</a:t>
            </a:r>
          </a:p>
          <a:p>
            <a:pPr>
              <a:defRPr lang="sr-Latn-cs"/>
            </a:pPr>
            <a:endParaRPr lang="hr-hr" cap="none"/>
          </a:p>
        </p:txBody>
      </p:sp>
      <p:sp>
        <p:nvSpPr>
          <p:cNvPr id="7" name="Date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6CE-80C2-25C0-8CC8-769578867A23}" type="datetime1">
              <a:t>15.12.2022.</a:t>
            </a:fld>
            <a:endParaRPr lang="hr-hr" cap="none"/>
          </a:p>
        </p:txBody>
      </p:sp>
      <p:sp>
        <p:nvSpPr>
          <p:cNvPr id="8" name="Slide Number Placeholder 7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8vLy8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C32-7CC2-25BA-8CC8-8AEF02867ADF}" type="slidenum">
              <a:rPr lang="hr-hr" cap="none"/>
              <a:t>9</a:t>
            </a:fld>
            <a:endParaRPr lang="hr-hr" cap="none"/>
          </a:p>
        </p:txBody>
      </p:sp>
      <p:sp>
        <p:nvSpPr>
          <p:cNvPr id="9" name="Footer Placeholder 8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FhYWE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IAAAAFAAAA/////wEAAAAWAAAABAAAAAAAAAAAAAAAAAAAAAgAAAD9////AQAAABYAAAAEAAAAAAAAAAAAAAAAAAAA"/>
      </p:ext>
    </p:ext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 descr="Zastava-na-Kninskoj-tvrđavi-Foto-PIXSELL.jpg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gQ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IBAACGCwAA+CgAAMooAAAQAAAAJgAAAAgAAAABgQAAAAAAAA=="/>
              </a:ext>
            </a:extLst>
          </p:cNvPicPr>
          <p:nvPr>
            <p:ph type="pic" idx="2"/>
          </p:nvPr>
        </p:nvPicPr>
        <p:blipFill>
          <a:blip r:embed="rId2"/>
          <a:srcRect l="11300"/>
          <a:stretch>
            <a:fillRect/>
          </a:stretch>
        </p:blipFill>
        <p:spPr>
          <a:xfrm>
            <a:off x="316230" y="1873250"/>
            <a:ext cx="6343650" cy="4757420"/>
          </a:xfrm>
          <a:prstGeom prst="rect">
            <a:avLst/>
          </a:prstGeom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Poslije “OLUJE”</a:t>
            </a:r>
          </a:p>
        </p:txBody>
      </p:sp>
      <p:sp>
        <p:nvSpPr>
          <p:cNvPr id="4" name="Content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YCoAAD0MAADQPgAAFCgAABAAAAAmAAAACAAAAAEAAAAAAAAA"/>
              </a:ext>
            </a:extLst>
          </p:cNvSpPr>
          <p:nvPr>
            <p:ph type="body" idx="1"/>
          </p:nvPr>
        </p:nvSpPr>
        <p:spPr>
          <a:xfrm>
            <a:off x="6888480" y="1989455"/>
            <a:ext cx="3322320" cy="4525645"/>
          </a:xfrm>
        </p:spPr>
        <p:txBody>
          <a:bodyPr/>
          <a:lstStyle/>
          <a:p>
            <a:pPr>
              <a:defRPr lang="sr-Latn-cs"/>
            </a:pPr>
            <a:r>
              <a:rPr lang="hr-hr" sz="1800" cap="none"/>
              <a:t>Hrvatsko Podunavlje, tih 4,6 posto neoslobođenoga teritorija, neće biti vraćeno vojnom silom, nego mirnom reintegracijom. </a:t>
            </a:r>
          </a:p>
          <a:p>
            <a:pPr>
              <a:defRPr lang="sr-Latn-cs"/>
            </a:pPr>
            <a:r>
              <a:rPr lang="hr-hr" sz="1800" cap="none"/>
              <a:t>Misija UNTAES-a završila je 15. siječnja 1998. godine. </a:t>
            </a:r>
          </a:p>
          <a:p>
            <a:pPr>
              <a:defRPr lang="sr-Latn-cs"/>
            </a:pPr>
            <a:r>
              <a:rPr lang="hr-hr" sz="1800" cap="none"/>
              <a:t>Hrvatsko Podunavlje je razvojačeno, uspostavljena je hrvatsko-srpska prijelazna policija, uvedena je kuna i hrvatsko zakonodavstvo. </a:t>
            </a:r>
          </a:p>
          <a:p>
            <a:pPr>
              <a:defRPr lang="sr-Latn-cs"/>
            </a:pPr>
            <a:r>
              <a:rPr lang="hr-hr" sz="1800" cap="none"/>
              <a:t>Hrvatska kreće u obnovu - izravna materijalna šteta koju je imala u ratu iznosi približno 30 milijardi dolara.</a:t>
            </a:r>
          </a:p>
          <a:p>
            <a:pPr>
              <a:defRPr lang="sr-Latn-cs"/>
            </a:pPr>
            <a:endParaRPr lang="hr-hr" sz="1800" cap="none"/>
          </a:p>
        </p:txBody>
      </p:sp>
      <p:sp>
        <p:nvSpPr>
          <p:cNvPr id="5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quarter" idx="10"/>
          </p:nvPr>
        </p:nvSpPr>
        <p:spPr/>
        <p:txBody>
          <a:bodyPr/>
          <a:lstStyle/>
          <a:p>
            <a:pPr>
              <a:defRPr lang="sr-Latn-cs"/>
            </a:pPr>
            <a:fld id="{2F704817-59C2-25BE-8CC8-AFEB06867AFA}" type="datetime1">
              <a:t>15.12.2022.</a:t>
            </a:fld>
            <a:endParaRPr lang="hr-hr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C65-2BC2-25BA-8CC8-DDEF02867A88}" type="slidenum">
              <a:rPr lang="hr-hr" cap="none"/>
              <a:t>90</a:t>
            </a:fld>
            <a:endParaRPr lang="hr-hr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3" name="Content Placeholder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JEGAACDAgAAAAAAAAAAAABkAAAAZAAAAAAAAAAjAAAABAAAAGQAAAAXAAAAFAAAAAAAAAAAAAAA/38AAP9/AAAAAAAACQAAAAQAAAD/AQ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CE////AEs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t="16810" r="6430"/>
          <a:stretch>
            <a:fillRect/>
          </a:stretch>
        </p:blipFill>
        <p:spPr>
          <a:xfrm>
            <a:off x="0" y="-78740"/>
            <a:ext cx="12192000" cy="69367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C3C-72C2-259A-8CC8-84CF22867AD1}" type="datetime1">
              <a:t>15.12.2022.</a:t>
            </a:fld>
            <a:endParaRPr lang="hr-hr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2DF-91C2-2584-8CC8-67D13C867A32}" type="slidenum">
              <a:rPr lang="hr-hr" cap="none"/>
              <a:t>91</a:t>
            </a:fld>
            <a:endParaRPr lang="hr-hr" cap="none"/>
          </a:p>
        </p:txBody>
      </p:sp>
      <p:pic>
        <p:nvPicPr>
          <p:cNvPr id="7" name="Picture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NUXAAA4BQAATDAAAKwi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3874135" y="848360"/>
            <a:ext cx="3977005" cy="47879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Rectangle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OhkAADUfAABMMAAA4yQAABAgAAAmAAAACAAAAP//////////"/>
              </a:ext>
            </a:extLst>
          </p:cNvSpPr>
          <p:nvPr/>
        </p:nvSpPr>
        <p:spPr>
          <a:xfrm>
            <a:off x="4100830" y="5073015"/>
            <a:ext cx="3750310" cy="92329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5400" b="1" cap="none">
                <a:solidFill>
                  <a:srgbClr val="FFFFFF"/>
                </a:solidFill>
                <a:effectLst>
                  <a:outerShdw dist="63500" dir="3600000" algn="tl" rotWithShape="0">
                    <a:srgbClr val="000000">
                      <a:alpha val="40000"/>
                    </a:srgbClr>
                  </a:outerShdw>
                </a:effectLst>
              </a:rPr>
              <a:t>OLUJA 1995.</a:t>
            </a:r>
            <a:endParaRPr lang="en-us" sz="5400" b="1" cap="none">
              <a:solidFill>
                <a:srgbClr val="FFFFFF"/>
              </a:solidFill>
              <a:effectLst>
                <a:outerShdw dist="63500" dir="36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3" name="Content Placeholder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NwJAACOBQ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DV////uEoAADoqAAAQAAAAJgAAAAgAAAABgQAAAAAAAA=="/>
              </a:ext>
            </a:extLst>
          </p:cNvPicPr>
          <p:nvPr>
            <p:ph type="pic" idx="1"/>
          </p:nvPr>
        </p:nvPicPr>
        <p:blipFill>
          <a:blip r:embed="rId2"/>
          <a:srcRect t="25240" r="14220"/>
          <a:stretch>
            <a:fillRect/>
          </a:stretch>
        </p:blipFill>
        <p:spPr>
          <a:xfrm>
            <a:off x="0" y="-27305"/>
            <a:ext cx="12146280" cy="6891655"/>
          </a:xfrm>
          <a:prstGeom prst="rect">
            <a:avLst/>
          </a:prstGeom>
        </p:spPr>
      </p:pic>
      <p:sp>
        <p:nvSpPr>
          <p:cNvPr id="4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D43-0DC2-25BB-8CC8-FBEE03867AAE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Cw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DC5-8BC2-259B-8CC8-7DCE23867A28}" type="slidenum">
              <a:rPr lang="hr-hr" cap="none"/>
              <a:t>92</a:t>
            </a:fld>
            <a:endParaRPr lang="hr-hr" cap="none"/>
          </a:p>
        </p:txBody>
      </p:sp>
      <p:sp>
        <p:nvSpPr>
          <p:cNvPr id="7" name="Rectangle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EAAAAAAAAAAAAAAP///wgAAAAAAAAAAAAAAAAAAAAAAAAAAAAAAAAAAAAAZAAAAAEAAABAAAAAAAAAAAAAAAAAAAAAAAAAAAAAAAAAAAAAAAAAAAAAAAAAAAAAAAAAAAAAAAAAAAAAAAAAAAAAAAAAAAAAAAAAAAAAAAAAAAAAAAAAAAAAAAAAAAAAFAAAADwAAAAAAAAAAAAAAAAAAAA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AAAAAP///wEAAAAAAAAAAAAAAAAAAAAAAAAAAAAAAAAAAAAAAAAAAAAAAAB/f38A5+bmA8zMzADAwP8Af39/AAAAAAAAAAAAAAAAAAAAAAAAAAAAIQAAABgAAAAUAAAAfyYAAAwlAACxSgAA/icAABAAAAAmAAAACAAAAP//////////"/>
              </a:ext>
            </a:extLst>
          </p:cNvSpPr>
          <p:nvPr/>
        </p:nvSpPr>
        <p:spPr>
          <a:xfrm>
            <a:off x="6257925" y="6022340"/>
            <a:ext cx="5883910" cy="47879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txBody>
          <a:bodyPr vert="horz" wrap="square" lIns="91440" tIns="45720" rIns="91440" bIns="45720" numCol="1" spcCol="215900" anchor="ctr"/>
          <a:lstStyle/>
          <a:p>
            <a:pPr algn="ctr">
              <a:defRPr lang="sr-Latn-cs" cap="none">
                <a:solidFill>
                  <a:srgbClr val="FFFFFF"/>
                </a:solidFill>
              </a:defRPr>
            </a:pPr>
            <a:endParaRPr lang="hr-hr" cap="none"/>
          </a:p>
        </p:txBody>
      </p:sp>
      <p:sp>
        <p:nvSpPr>
          <p:cNvPr id="8" name="TextBox 9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vwQAANQhAAAZLgAADCUAABAgAAAmAAAACAAAAP//////////"/>
              </a:ext>
            </a:extLst>
          </p:cNvSpPr>
          <p:nvPr/>
        </p:nvSpPr>
        <p:spPr>
          <a:xfrm>
            <a:off x="771525" y="5499100"/>
            <a:ext cx="6722110" cy="523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2800" cap="none">
                <a:solidFill>
                  <a:schemeClr val="bg1"/>
                </a:solidFill>
              </a:rPr>
              <a:t>04.Kolovoz 1991.godine 05,00 sati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CA1-EFC2-25BA-8CC8-19EF02867A4C}" type="datetime1">
              <a:t>15.12.2022.</a:t>
            </a:fld>
            <a:endParaRPr lang="hr-hr" cap="none"/>
          </a:p>
        </p:txBody>
      </p:sp>
      <p:sp>
        <p:nvSpPr>
          <p:cNvPr id="3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651-1FC2-2580-8CC8-E9D538867ABC}" type="slidenum">
              <a:rPr lang="hr-hr" cap="none"/>
              <a:t>93</a:t>
            </a:fld>
            <a:endParaRPr lang="hr-hr" cap="none"/>
          </a:p>
        </p:txBody>
      </p:sp>
      <p:pic>
        <p:nvPicPr>
          <p:cNvPr id="5" name="Picture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oDIAADAq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229600" cy="6858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6" name="Picture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/w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QxAADrFgAAAEsAAFk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8008620" y="3725545"/>
            <a:ext cx="4183380" cy="2995930"/>
          </a:xfrm>
          <a:prstGeom prst="rect">
            <a:avLst/>
          </a:prstGeom>
          <a:noFill/>
          <a:ln>
            <a:noFill/>
          </a:ln>
          <a:effectLst/>
        </p:spPr>
      </p:pic>
      <p:cxnSp>
        <p:nvCxnSpPr>
          <p:cNvPr id="7" name="Straight Arrow Connector 8"/>
          <p:cNvCxn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DQAAAA0AAAAAkAAAAEgAAACQAAAASAAAAAAAAAAAAAAAAgAAAAEAAABQAAAAAAAAAAAA8L8AAAAAAAAAAAAAAAAAAPA/AAAAAAAA4D8AAAAAAADgPwAAAAAAAOA/AAAAAAAA4D8AAAAAAADgPwAAAAAAAOA/AAAAAAAA4D8CAAAAjAAAAAAAAAAAAAAA////AP///wgAAAAAAAAAAAAAAAAAAAAAAAAAAAAAAAAAAAAAeAAAAAEAAABAAAAAAAAAAAAAAABaAAAAAAAAAAAAAAAAAAAAAAAAAAAAAAAAAAAAAAAAAAAAAAAAAAAAAAAAAAAAAAAAAAAAAAAAAAAAAAAAAAAAAAAAAAAAAAAAAAAAFAAAADwAAAABAAAAAAAAAERyxAxaAAAAAQAAABQAAAAUAAAAFAAAAAEAAAAAAAAAZAAAAGQAAAAC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H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////AP///wEAAAAAAAAAAAAAAAAAAAAAAAAAAAAAAAAAAAAAAAAAAERyxAV/f38A5+bmA8zMzADAwP8Af39/AAAAAAAAAAAAAAAAAAAAAAAAAAAAIQAAABgAAAAUAAAAjh8AABkNAACgMgAAnBgAABAAAAAmAAAACAAAAP//////////"/>
              </a:ext>
            </a:extLst>
          </p:cNvCxnSpPr>
          <p:nvPr/>
        </p:nvCxnSpPr>
        <p:spPr>
          <a:xfrm flipH="1" flipV="1">
            <a:off x="5129530" y="2129155"/>
            <a:ext cx="3100070" cy="1871345"/>
          </a:xfrm>
          <a:prstGeom prst="straightConnector1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headEnd type="none"/>
            <a:tailEnd type="triangle" w="med" len="med"/>
          </a:ln>
          <a:effectLst/>
        </p:spPr>
      </p:cxnSp>
      <p:pic>
        <p:nvPicPr>
          <p:cNvPr id="8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/w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D03AAB+BAAA2EUAABQW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8979535" y="730250"/>
            <a:ext cx="2374265" cy="285877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70D8-96C2-2586-8CC8-60D33E867A35}" type="datetime1">
              <a:t>15.12.2022.</a:t>
            </a:fld>
            <a:endParaRPr lang="hr-hr" cap="none"/>
          </a:p>
        </p:txBody>
      </p:sp>
      <p:sp>
        <p:nvSpPr>
          <p:cNvPr id="3" name="Footer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4" name="Slide Numb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PY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C60-2EC2-25BA-8CC8-D8EF02867A8D}" type="slidenum">
              <a:rPr lang="hr-hr" cap="none"/>
              <a:t>94</a:t>
            </a:fld>
            <a:endParaRPr lang="hr-hr" cap="none"/>
          </a:p>
        </p:txBody>
      </p:sp>
      <p:pic>
        <p:nvPicPr>
          <p:cNvPr id="5" name="Picture 4" descr="slika10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9AQAAmEwAAHcm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1295"/>
            <a:ext cx="12451080" cy="605155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EAAKQGAADYQQAAzA4AABAAAAAmAAAACAAAAAEgAAAAAAAA"/>
              </a:ext>
            </a:extLst>
          </p:cNvSpPr>
          <p:nvPr>
            <p:ph type="title"/>
          </p:nvPr>
        </p:nvSpPr>
        <p:spPr>
          <a:xfrm>
            <a:off x="187960" y="1079500"/>
            <a:ext cx="10515600" cy="132588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3600" b="1" cap="none"/>
              <a:t>Postrojavanje 2.bojne u Korenici po završetku OLUJE </a:t>
            </a:r>
          </a:p>
        </p:txBody>
      </p:sp>
      <p:sp>
        <p:nvSpPr>
          <p:cNvPr id="3" name="Date Placeholder 2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1190-DEC2-25E7-8CC8-28B25F867A7D}" type="datetime1">
              <a:t>15.12.2022.</a:t>
            </a:fld>
            <a:endParaRPr lang="hr-hr" cap="none"/>
          </a:p>
        </p:txBody>
      </p:sp>
      <p:sp>
        <p:nvSpPr>
          <p:cNvPr id="4" name="Footer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GM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5" name="Slide Numb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72A4-EAC2-2584-8CC8-1CD13C867A49}" type="slidenum">
              <a:rPr lang="hr-hr" cap="none"/>
              <a:t>95</a:t>
            </a:fld>
            <a:endParaRPr lang="hr-hr" cap="none"/>
          </a:p>
        </p:txBody>
      </p:sp>
      <p:pic>
        <p:nvPicPr>
          <p:cNvPr id="6" name="Picture 5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mpqZ5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BRDQAAEEsAAPYjAAAQAAAAJgAAAAgAAAD//////////w=="/>
              </a:ext>
            </a:extLst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15"/>
            <a:ext cx="12202160" cy="36810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Picture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4+AABiAQAAhEcAAD8M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158730" y="224790"/>
            <a:ext cx="1466850" cy="17659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dzsAABEWAACoSAAAniYAABAAAAAmAAAACAAAAAEAAAAAAAAA"/>
              </a:ext>
            </a:extLst>
          </p:cNvSpPr>
          <p:nvPr>
            <p:ph type="title"/>
          </p:nvPr>
        </p:nvSpPr>
        <p:spPr>
          <a:xfrm>
            <a:off x="9666605" y="3587115"/>
            <a:ext cx="2144395" cy="2690495"/>
          </a:xfrm>
        </p:spPr>
        <p:txBody>
          <a:bodyPr/>
          <a:lstStyle/>
          <a:p>
            <a:pPr>
              <a:defRPr lang="sr-Latn-cs"/>
            </a:pPr>
            <a:r>
              <a:rPr lang="hr-hr" cap="none"/>
              <a:t>Tko su bili vojnici</a:t>
            </a:r>
          </a:p>
        </p:txBody>
      </p:sp>
      <p:pic>
        <p:nvPicPr>
          <p:cNvPr id="3" name="Content Placeholder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BAQH/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6EAAAhiQAADA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2637790"/>
            <a:ext cx="5937250" cy="422021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4CE0-AEC2-25BA-8CC8-58EF02867A0D}" type="datetime1">
              <a:t>15.12.2022.</a:t>
            </a:fld>
            <a:endParaRPr lang="hr-hr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92A-64C2-25EF-8CC8-92BA57867AC7}" type="slidenum">
              <a:rPr lang="hr-hr" cap="none"/>
              <a:t>96</a:t>
            </a:fld>
            <a:endParaRPr lang="hr-hr" cap="none"/>
          </a:p>
        </p:txBody>
      </p:sp>
      <p:pic>
        <p:nvPicPr>
          <p:cNvPr id="7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AQ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KsBAAAyAwAACyQAAGMP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" y="519430"/>
            <a:ext cx="5588000" cy="198183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NxEAAAAAAADsE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YkAADEEwAAXS0AAOsoAAAQAAAAJgAAAAgAAAD//////////w=="/>
              </a:ext>
            </a:extLst>
          </p:cNvPicPr>
          <p:nvPr/>
        </p:nvPicPr>
        <p:blipFill>
          <a:blip r:embed="rId4"/>
          <a:srcRect l="44070" r="43320"/>
          <a:stretch>
            <a:fillRect/>
          </a:stretch>
        </p:blipFill>
        <p:spPr>
          <a:xfrm>
            <a:off x="5937250" y="3213100"/>
            <a:ext cx="1437005" cy="34385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AAAA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F0tAADTEwAAOTkAAOso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7374255" y="3222625"/>
            <a:ext cx="1927860" cy="342900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/AQEB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4kAAAyAwAAwj8AABYT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942330" y="519430"/>
            <a:ext cx="4422140" cy="2583180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AAAAADUGAACpNQAAtxUAABAAAAAmAAAACAAAAAEgAAAAAAAA"/>
              </a:ext>
            </a:extLst>
          </p:cNvSpPr>
          <p:nvPr>
            <p:ph type="title"/>
          </p:nvPr>
        </p:nvSpPr>
        <p:spPr>
          <a:xfrm>
            <a:off x="0" y="1009015"/>
            <a:ext cx="8722995" cy="2520950"/>
          </a:xfrm>
        </p:spPr>
        <p:txBody>
          <a:bodyPr vert="horz" wrap="square" lIns="91440" tIns="45720" rIns="91440" bIns="45720" numCol="1" spcCol="215900" anchor="ctr">
            <a:prstTxWarp prst="textNoShape">
              <a:avLst/>
            </a:prstTxWarp>
          </a:bodyPr>
          <a:lstStyle/>
          <a:p>
            <a:pPr>
              <a:defRPr lang="sr-Latn-cs"/>
            </a:pPr>
            <a:r>
              <a:rPr lang="hr-hr" sz="9600" b="1" cap="none"/>
              <a:t>RANJENICI</a:t>
            </a:r>
            <a:r>
              <a:t/>
            </a:r>
            <a:br/>
            <a:endParaRPr lang="hr-hr" sz="2800" b="1" cap="none"/>
          </a:p>
        </p:txBody>
      </p:sp>
      <p:pic>
        <p:nvPicPr>
          <p:cNvPr id="3" name="Content Placeholder 6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BQBwAA+wUAAAAAAABkAAAAZAAAAAAAAAAjAAAABAAAAGQAAAAXAAAAFAAAAAAAAAAAAAAA/38AAP9/AAAAAAAACQAAAAQAAADC/8HC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CMAAADiFQAAjh0AAAIqAAAQAAAAJgAAAAgAAAABgQAAgP/BAQ=="/>
              </a:ext>
            </a:extLst>
          </p:cNvPicPr>
          <p:nvPr>
            <p:ph type="pic" idx="1"/>
          </p:nvPr>
        </p:nvPicPr>
        <p:blipFill>
          <a:blip r:embed="rId3"/>
          <a:srcRect r="18720" b="15310"/>
          <a:stretch>
            <a:fillRect/>
          </a:stretch>
        </p:blipFill>
        <p:spPr>
          <a:xfrm>
            <a:off x="22225" y="3557270"/>
            <a:ext cx="4782185" cy="3271520"/>
          </a:xfrm>
          <a:prstGeom prst="rect">
            <a:avLst/>
          </a:prstGeom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4" name="Date Placeholder 3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527F-31C2-25A4-8CC8-C7F11C867A92}" type="datetime1">
              <a:t>15.12.2022.</a:t>
            </a:fld>
            <a:endParaRPr lang="hr-hr" cap="none"/>
          </a:p>
        </p:txBody>
      </p:sp>
      <p:sp>
        <p:nvSpPr>
          <p:cNvPr id="5" name="Footer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1CCA-84C2-25EA-8CC8-72BF52867A27}" type="slidenum">
              <a:rPr lang="hr-hr" cap="none"/>
              <a:t>97</a:t>
            </a:fld>
            <a:endParaRPr lang="hr-hr" cap="none"/>
          </a:p>
        </p:txBody>
      </p:sp>
      <p:pic>
        <p:nvPicPr>
          <p:cNvPr id="7" name="Picture 7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FAEAAAAAAAAAAAAAsQAAAAAAAABkAAAAZAAAAAAAAAAjAAAABAAAAGQAAAAXAAAAFAAAAAAAAAAAAAAA/38AAP9/AAAAAAAACQAAAAQAAAAf/6WM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HIeAADXFQAAYysAACoqAAAQAAAAJgAAAAgAAAD//////////w=="/>
              </a:ext>
            </a:extLst>
          </p:cNvPicPr>
          <p:nvPr/>
        </p:nvPicPr>
        <p:blipFill>
          <a:blip r:embed="rId4"/>
          <a:srcRect l="2760" b="1770"/>
          <a:stretch>
            <a:fillRect/>
          </a:stretch>
        </p:blipFill>
        <p:spPr>
          <a:xfrm>
            <a:off x="4949190" y="3550285"/>
            <a:ext cx="2103755" cy="3303905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pic>
        <p:nvPicPr>
          <p:cNvPr id="8" name="Picture 8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JG/+U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HI9AABLDQAAeEYAACkYAAAQAAAAJgAAAAgAAAD//////////w=="/>
              </a:ext>
            </a:extLst>
          </p:cNvPicPr>
          <p:nvPr/>
        </p:nvPicPr>
        <p:blipFill>
          <a:blip r:embed="rId5"/>
          <a:stretch>
            <a:fillRect/>
          </a:stretch>
        </p:blipFill>
        <p:spPr>
          <a:xfrm>
            <a:off x="9988550" y="2160905"/>
            <a:ext cx="1466850" cy="176657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Content Placeholder 6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QAAAAAAAAAAAAAAAAAAAAEAAAAzMzMAIwAAAJwAAACcAAAAZAAAAGQAAAAAAAAAy8vLACMAAACcAAAAnAAAAGQAAABkAAAAAAAAAAcAAAA4AAAAAAAAAAAAAAAAAAAA////AAAAAAAAAAAAAAAAAAAAAAAAAAAAAAAAAAAAAABkAAAAZAAAAAAAAAAjAAAABAAAAGQAAAAXAAAAFAAAAAAAAAAAAAAA/38AAP9/AAAAAAAACQAAAAQAAAD/loMhHgAAAGgAAAAAAAAAAAAAAAAAAAAAAAAAAAAAABAnAAAQJwAAAAAAAAAAAAAAAAAAAAAAAAAAAAAAAAAAAAAAAAAAAADMAQAAAAAAAMDA/wAAAAAAAAAAAAA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DMzMwDLy8sAwMD/AH9/fwAAAAAAAAAAAAAAAAD///8AAAAAACEAAAAYAAAAFAAAAEgsAAC3FQAAqTwAAAUq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7198360" y="3529965"/>
            <a:ext cx="2662555" cy="3300730"/>
          </a:xfrm>
          <a:prstGeom prst="rect">
            <a:avLst/>
          </a:prstGeom>
          <a:noFill/>
          <a:ln>
            <a:noFill/>
          </a:ln>
          <a:effectLst>
            <a:outerShdw blurRad="292100" dist="140092" dir="2700000" algn="tl">
              <a:srgbClr val="333333">
                <a:alpha val="65000"/>
              </a:srgbClr>
            </a:outerShdw>
          </a:effectLst>
        </p:spPr>
      </p:pic>
      <p:sp>
        <p:nvSpPr>
          <p:cNvPr id="10" name="TextBox 11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KT0AACkYAABHSAAAVCMAABAgAAAmAAAACAAAAP//////////"/>
              </a:ext>
            </a:extLst>
          </p:cNvSpPr>
          <p:nvPr/>
        </p:nvSpPr>
        <p:spPr>
          <a:xfrm>
            <a:off x="9942195" y="3927475"/>
            <a:ext cx="1807210" cy="18154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400" b="1" i="1" cap="none"/>
              <a:t>Ovo je darivatelj krvi Milorad Drača. </a:t>
            </a:r>
          </a:p>
          <a:p>
            <a:pPr>
              <a:defRPr lang="sr-Latn-cs"/>
            </a:pPr>
            <a:r>
              <a:rPr lang="hr-hr" sz="1400" b="1" i="1" cap="none"/>
              <a:t>U akciji dobrotvornog davanja krvi u Dražicama, 18.rujna 2021.godine, krv je dao čak 157. put</a:t>
            </a:r>
          </a:p>
          <a:p>
            <a:pPr>
              <a:defRPr lang="sr-Latn-cs"/>
            </a:pPr>
            <a:endParaRPr lang="hr-hr" sz="1400" b="1" i="1" cap="none"/>
          </a:p>
        </p:txBody>
      </p:sp>
      <p:sp>
        <p:nvSpPr>
          <p:cNvPr id="11" name="TextBox 1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EQ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sQAAAAASAADXHAAAixYAABAgAAAmAAAACAAAAP//////////"/>
              </a:ext>
            </a:extLst>
          </p:cNvSpPr>
          <p:nvPr/>
        </p:nvSpPr>
        <p:spPr>
          <a:xfrm>
            <a:off x="112395" y="2926080"/>
            <a:ext cx="4575810" cy="738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sz="1400" cap="none"/>
              <a:t>Milorad Drača</a:t>
            </a:r>
          </a:p>
          <a:p>
            <a:pPr>
              <a:defRPr lang="sr-Latn-cs"/>
            </a:pPr>
            <a:r>
              <a:rPr lang="hr-hr" sz="1400" i="1" cap="none"/>
              <a:t>Zapovjednik 3./3. bojne neposredno pred „Oluju” 1995.</a:t>
            </a:r>
          </a:p>
          <a:p>
            <a:pPr>
              <a:defRPr lang="sr-Latn-cs"/>
            </a:pPr>
            <a:endParaRPr lang="hr-hr" sz="1400" cap="none"/>
          </a:p>
        </p:txBody>
      </p:sp>
      <p:sp>
        <p:nvSpPr>
          <p:cNvPr id="12" name="TextBox 13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vB0AAAASAABILAAAOBUAABAgAAAmAAAACAAAAP//////////"/>
              </a:ext>
            </a:extLst>
          </p:cNvSpPr>
          <p:nvPr/>
        </p:nvSpPr>
        <p:spPr>
          <a:xfrm>
            <a:off x="4833620" y="2926080"/>
            <a:ext cx="2364740" cy="52324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endParaRPr lang="hr-hr" sz="1400" i="1" cap="none"/>
          </a:p>
          <a:p>
            <a:pPr>
              <a:defRPr lang="sr-Latn-cs"/>
            </a:pPr>
            <a:r>
              <a:rPr lang="hr-hr" sz="1400" i="1" cap="none"/>
              <a:t>odmah poslije „Oluje” 1995. </a:t>
            </a:r>
            <a:endParaRPr lang="hr-hr" sz="1400" cap="none"/>
          </a:p>
        </p:txBody>
      </p:sp>
      <p:sp>
        <p:nvSpPr>
          <p:cNvPr id="13" name="TextBox 14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Hi0AAAASAADGOgAAixYAABAgAAAmAAAACAAAAP//////////"/>
              </a:ext>
            </a:extLst>
          </p:cNvSpPr>
          <p:nvPr/>
        </p:nvSpPr>
        <p:spPr>
          <a:xfrm>
            <a:off x="7334250" y="2926080"/>
            <a:ext cx="2219960" cy="73850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endParaRPr lang="hr-hr" sz="1400" i="1" cap="none"/>
          </a:p>
          <a:p>
            <a:pPr>
              <a:defRPr lang="sr-Latn-cs"/>
            </a:pPr>
            <a:r>
              <a:rPr lang="hr-hr" sz="1400" i="1" cap="none"/>
              <a:t>2021.godine</a:t>
            </a:r>
          </a:p>
          <a:p>
            <a:pPr>
              <a:defRPr lang="sr-Latn-cs"/>
            </a:pPr>
            <a:endParaRPr lang="hr-hr" sz="1400" cap="non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  <p:extLst>
      <p:ext uri="smNativeData">
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feWaYwEAAAAFAAAA/////wEAAAAWAAAABAAAAAAAAAAAAAAAAAAAAA=="/>
      </p:ext>
    </p:ext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q/49w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LYgAACREAAAKUsAADAqAAAQAAAAJgAAAAgAAAABgQAAAAAAAA=="/>
              </a:ext>
            </a:extLst>
          </p:cNvPicPr>
          <p:nvPr>
            <p:ph type="pic" idx="2"/>
          </p:nvPr>
        </p:nvPicPr>
        <p:blipFill>
          <a:blip r:embed="rId2"/>
          <a:stretch>
            <a:fillRect/>
          </a:stretch>
        </p:blipFill>
        <p:spPr>
          <a:xfrm>
            <a:off x="5317490" y="2693035"/>
            <a:ext cx="6900545" cy="4164965"/>
          </a:xfrm>
          <a:prstGeom prst="rect">
            <a:avLst/>
          </a:prstGeom>
        </p:spPr>
      </p:pic>
      <p:sp>
        <p:nvSpPr>
          <p:cNvPr id="3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4" name="Content Placeholder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B0Gv+n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BPAAAAji0AAJEQAAAQAAAAJgAAAAgAAAABgQAAAAAAAA=="/>
              </a:ext>
            </a:extLst>
          </p:cNvPicPr>
          <p:nvPr>
            <p:ph type="pic" idx="1"/>
          </p:nvPr>
        </p:nvPicPr>
        <p:blipFill>
          <a:blip r:embed="rId3"/>
          <a:stretch>
            <a:fillRect/>
          </a:stretch>
        </p:blipFill>
        <p:spPr>
          <a:xfrm>
            <a:off x="0" y="50165"/>
            <a:ext cx="7405370" cy="264287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30AA-E4C2-25C6-8CC8-12937E867A47}" type="datetime1">
              <a:t>15.12.2022.</a:t>
            </a:fld>
            <a:endParaRPr lang="hr-hr" cap="none"/>
          </a:p>
        </p:txBody>
      </p:sp>
      <p:sp>
        <p:nvSpPr>
          <p:cNvPr id="6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7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6C31-7FC2-259A-8CC8-89CF22867ADC}" type="slidenum">
              <a:rPr lang="hr-hr" cap="none"/>
              <a:t>98</a:t>
            </a:fld>
            <a:endParaRPr lang="hr-hr" cap="none"/>
          </a:p>
        </p:txBody>
      </p:sp>
      <p:pic>
        <p:nvPicPr>
          <p:cNvPr id="8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C/8H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PT///+REAAA6CUAABUrAAAQAAAAJgAAAAgAAAD//////////w=="/>
              </a:ext>
            </a:extLst>
          </p:cNvPicPr>
          <p:nvPr/>
        </p:nvPicPr>
        <p:blipFill>
          <a:blip r:embed="rId4"/>
          <a:stretch>
            <a:fillRect/>
          </a:stretch>
        </p:blipFill>
        <p:spPr>
          <a:xfrm>
            <a:off x="-7620" y="2693035"/>
            <a:ext cx="6169660" cy="4310380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10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KAHAAAAAAAAAAAAAAAAAABkAAAAZAAAAAAAAAAjAAAABAAAAGQAAAAXAAAAFAAAAAAAAAAAAAAA/38AAP9/AAAAAAAACQAAAAQAAAD/uru7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EEsAADc////KUsAAJEQAAAQAAAAJgAAAAgAAAD//////////w=="/>
              </a:ext>
            </a:extLst>
          </p:cNvPicPr>
          <p:nvPr/>
        </p:nvPicPr>
        <p:blipFill>
          <a:blip r:embed="rId5"/>
          <a:srcRect t="19520"/>
          <a:stretch>
            <a:fillRect/>
          </a:stretch>
        </p:blipFill>
        <p:spPr>
          <a:xfrm>
            <a:off x="7193915" y="-22860"/>
            <a:ext cx="5024120" cy="271589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11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DC/8HC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GUhAACpDwAAayoAAIcaAAAQAAAAJgAAAAgAAAD//////////w=="/>
              </a:ext>
            </a:extLst>
          </p:cNvPicPr>
          <p:nvPr/>
        </p:nvPicPr>
        <p:blipFill>
          <a:blip r:embed="rId6"/>
          <a:stretch>
            <a:fillRect/>
          </a:stretch>
        </p:blipFill>
        <p:spPr>
          <a:xfrm>
            <a:off x="5428615" y="2545715"/>
            <a:ext cx="1466850" cy="176657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1" name="TextBox 2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QSwAAGkRAADYRQAArxMAABAgAAAmAAAACAAAAP//////////"/>
              </a:ext>
            </a:extLst>
          </p:cNvSpPr>
          <p:nvPr/>
        </p:nvSpPr>
        <p:spPr>
          <a:xfrm>
            <a:off x="7193915" y="2830195"/>
            <a:ext cx="4159885" cy="36957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spcCol="215900" anchor="t"/>
          <a:lstStyle/>
          <a:p>
            <a:pPr>
              <a:defRPr lang="sr-Latn-cs"/>
            </a:pPr>
            <a:r>
              <a:rPr lang="hr-hr" cap="none">
                <a:solidFill>
                  <a:schemeClr val="bg1"/>
                </a:solidFill>
              </a:rPr>
              <a:t>LIČKA zima 1991./1992.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D8CAADYRQAAZwoAABAAAAAmAAAACAAAAAAAAAAAAAAA"/>
              </a:ext>
            </a:extLst>
          </p:cNvSpPr>
          <p:nvPr>
            <p:ph type="title"/>
          </p:nvPr>
        </p:nvSpPr>
        <p:spPr/>
        <p:txBody>
          <a:bodyPr/>
          <a:lstStyle/>
          <a:p>
            <a:pPr>
              <a:defRPr lang="sr-Latn-cs"/>
            </a:pPr>
            <a:endParaRPr lang="hr-hr" cap="none"/>
          </a:p>
        </p:txBody>
      </p:sp>
      <p:pic>
        <p:nvPicPr>
          <p:cNvPr id="3" name="Content Placeholder 7"/>
          <p:cNvPicPr>
            <a:picLocks noGrp="1" noChangeAspect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CQJv+e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AAAAAAAAAAATksAAPIqAAAQAAAAJgAAAAgAAAABgQAAAAAAAA=="/>
              </a:ext>
            </a:extLst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241530" cy="6981190"/>
          </a:xfrm>
          <a:prstGeom prst="rect">
            <a:avLst/>
          </a:prstGeom>
        </p:spPr>
      </p:pic>
      <p:sp>
        <p:nvSpPr>
          <p:cNvPr id="4" name="Date Placeholder 4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KAUAABonAAAIFgAAWSkAABAAAAAmAAAACAAAAAAAAAAAAAAA"/>
              </a:ext>
            </a:extLst>
          </p:cNvSpPr>
          <p:nvPr>
            <p:ph type="dt" sz="half" idx="10"/>
          </p:nvPr>
        </p:nvSpPr>
        <p:spPr/>
        <p:txBody>
          <a:bodyPr/>
          <a:lstStyle/>
          <a:p>
            <a:pPr>
              <a:defRPr lang="sr-Latn-cs"/>
            </a:pPr>
            <a:fld id="{2F706DB3-FDC2-259B-8CC8-0BCE23867A5E}" type="datetime1">
              <a:t>15.12.2022.</a:t>
            </a:fld>
            <a:endParaRPr lang="hr-hr" cap="none"/>
          </a:p>
        </p:txBody>
      </p:sp>
      <p:sp>
        <p:nvSpPr>
          <p:cNvPr id="5" name="Footer Placeholder 5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AAAA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2BgAABonAAAoMgAAWSkAABAAAAAmAAAACAAAAAAAAAAAAAAA"/>
              </a:ext>
            </a:extLst>
          </p:cNvSpPr>
          <p:nvPr>
            <p:ph type="ftr" sz="quarter" idx="11"/>
          </p:nvPr>
        </p:nvSpPr>
        <p:spPr/>
        <p:txBody>
          <a:bodyPr/>
          <a:lstStyle/>
          <a:p>
            <a:pPr>
              <a:defRPr lang="sr-Latn-cs"/>
            </a:pPr>
            <a:r>
              <a:rPr lang="hr-hr" cap="none"/>
              <a:t>DOMOVINSKI RAT - Stanislav Linić brg HV u mirovini</a:t>
            </a:r>
          </a:p>
        </p:txBody>
      </p:sp>
      <p:sp>
        <p:nvSpPr>
          <p:cNvPr id="6" name="Slide Number Placeholder 6"/>
          <p:cNvSpPr>
            <a:spLocks noGrp="1" noChangeArrowheads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A0AAAAAkAAAAEgAAACQAAAASAAAAAAAAAAB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J/f38A5+bmA8zMzADAwP8Af39/AAAAAAAAAAAAAAAAAAAAAAAAAAAAIQAAABgAAAAUAAAA+DQAABonAADYRQAAWSkAABAAAAAmAAAACAAAAAAAAAAAAAAA"/>
              </a:ext>
            </a:extLst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 lang="sr-Latn-cs"/>
            </a:pPr>
            <a:fld id="{2F704ECD-83C2-25B8-8CC8-75ED00867A20}" type="slidenum">
              <a:rPr lang="hr-hr" cap="none"/>
              <a:t>99</a:t>
            </a:fld>
            <a:endParaRPr lang="hr-hr" cap="none"/>
          </a:p>
        </p:txBody>
      </p:sp>
      <p:sp>
        <p:nvSpPr>
          <p:cNvPr id="7" name="Rectangle 8"/>
          <p:cNvSp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5_feWaYxMAAAAlAAAAZAAAAE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APAAAAAQAAACMAAAAjAAAAIwAAAB4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BcAAAAUAAAAAAAAAAAAAAD/fwAA/38AAAAAAAAJAAAABAAAAF8AYAAeAAAAaAAAAAAAAAAAAAAAAAAAAAAAAAAAAAAAECcAABAnAAAAAAAAAAAAAAAAAAAAAAAAAAAAAAAAAAAAAAAAAAAAABQAAAAAAAAAwMD/AAAAAABkAAAAMgAAAAAAAABkAAAAAAAAAH9/fwAKAAAAIgAAABgAAAAAAAAAAAAAAAAAAAAAAAAAAAAAAAAAAAAkAAAAJAAAAAAAAAAHAAAAAAAAAAAAAAAAAAAAAAAAAAAAAAAAAAAAf39/ACUAAABYAAAAAAAAAAAAAAAAAAAAAAAAAAAAAAAAAAAAAAAAAAAAAAAAAAAAAAAAAAAAAAA/AAAAAAAAAKCGAQAAAAAAAAAAAAAAAAAMAAAAAQAAAAAAAAAAAAAAAAAAAB8AAABUAAAARHLEBf///wEAAAAAAAAAAAAAAAAAAAAAAAAAAAAAAAAAAAAAAAAAAAAAAAB/f38A5+bmA8zMzADAwP8Af39/AAAAAAAAAAAAAAAAAAAAAAAAAAAAIQAAABgAAAAUAAAAcAAAAPUDAABHIwAAsQgAABAgAAAmAAAACAAAAP//////////"/>
              </a:ext>
            </a:extLst>
          </p:cNvSpPr>
          <p:nvPr/>
        </p:nvSpPr>
        <p:spPr>
          <a:xfrm>
            <a:off x="71120" y="643255"/>
            <a:ext cx="5663565" cy="76962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spcCol="215900" anchor="t"/>
          <a:lstStyle/>
          <a:p>
            <a:pPr algn="ctr">
              <a:defRPr lang="sr-Latn-cs"/>
            </a:pPr>
            <a:r>
              <a:rPr lang="hr-hr" sz="4400" b="1" cap="none">
                <a:solidFill>
                  <a:schemeClr val="bg2"/>
                </a:solidFill>
              </a:rPr>
              <a:t>Lička zima 1991./1992.</a:t>
            </a:r>
            <a:endParaRPr lang="en-us" sz="4400" b="1" cap="none">
              <a:solidFill>
                <a:schemeClr val="bg2"/>
              </a:solidFill>
            </a:endParaRPr>
          </a:p>
        </p:txBody>
      </p:sp>
      <p:pic>
        <p:nvPicPr>
          <p:cNvPr id="8" name="Picture 9"/>
          <p:cNvPicPr>
            <a:picLocks noChangeAspect="1"/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7_feWaYxMAAAAlAAAAEQAAAC0AAAAAkAAAAEgAAACQAAAASAAAAAAAAAAAAAAAAAAAAAEAAABQAAAAAAAAAAAA4D8AAAAAAADgPwAAAAAAAOA/AAAAAAAA4D8AAAAAAADgPwAAAAAAAOA/AAAAAAAA4D8AAAAAAADgPwAAAAAAAOA/AAAAAAAA4D8CAAAAjAAAAAAAAAAAAAAARHLE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n5uYKAAAAACgAAAAoAAAAZAAAAGQAAAAAAAAAzMzMAAAAAABQAAAAUAAAAGQAAABkAAAAAAAAAAcAAAA4AAAAAAAAAAAAAAAAAAAA////AAAAAAAAAAAAAAAAAAAAAAAAAAAAAAAAAAAAAABkAAAAZAAAAAAAAAAjAAAABAAAAGQAAAAXAAAAFAAAAAAAAAAAAAAA/38AAP9/AAAAAAAACQAAAAQAAAAy/4lo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ERyxAX///8BAAAAAAAAAAAAAAAAAAAAAAAAAAAAAAAAAAAAAAAAAAAAAAACf39/AOfm5gPMzMwAwMD/AH9/fwAAAAAAAAAAAAAAAAD///8AAAAAACEAAAAYAAAAFAAAAIpBAADkAAAAkEoAAMELAAAQAAAAJgAAAAgAAAD//////////w=="/>
              </a:ext>
            </a:extLst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30" y="144780"/>
            <a:ext cx="1466850" cy="1765935"/>
          </a:xfrm>
          <a:prstGeom prst="rect">
            <a:avLst/>
          </a:prstGeom>
          <a:noFill/>
          <a:ln>
            <a:noFill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  <p:extLst>
          <p:ext uri="smNativeData">
            <pr:smNativeData xmlns="smNativeData" xmlns:pr="smNativeData" xmlns:p15="http://schemas.microsoft.com/office/powerpoint/2012/main" val="feWaYwAAAADcBQAAAAAAAAEAAAAAAAAAAAAAAAAAAAAAAAAAAQAAAAAAAAAAAAAAAAAAAAAAAAAAAAAA"/>
          </p:ext>
        </p:extLst>
      </p:transition>
    </mc:Choice>
    <mc:Fallback>
      <p:transition spd="slow">
        <p:random/>
        <p:extLst>
          <p:ext uri="smNativeData">
            <pr:smNativeData xmlns="smNativeData" xmlns:pr="smNativeData" xmlns:p15="http://schemas.microsoft.com/office/powerpoint/2012/main" xmlns:p14="http://schemas.microsoft.com/office/powerpoint/2010/main" val="feWaYwAAAADcBQAAAAAAAAEAAAAAAAAAAAAAAAAAAAAAAAAAAQAAAAAAAAAAAAAAAAAAAAAAAAAAAAAA"/>
          </p:ext>
        </p:extLst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resentation">
  <a:themeElements>
    <a:clrScheme name="Presentation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sentation">
      <a:majorFont>
        <a:latin typeface="Calibri Light"/>
        <a:ea typeface="Calibri Light"/>
        <a:cs typeface="Calibri Light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>
        <a:prstTxWarp prst="textNoShape">
          <a:avLst/>
        </a:prstTxWarp>
        <a:noAutofit/>
      </a:bodyPr>
      <a:lstStyle>
        <a:defPPr>
          <a:defRPr/>
        </a:defPPr>
      </a:lstStyle>
      <a:style>
        <a:lnRef idx="0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Presentation 1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2">
        <a:dk1>
          <a:srgbClr val="000000"/>
        </a:dk1>
        <a:lt1>
          <a:srgbClr val="FFFFFF"/>
        </a:lt1>
        <a:dk2>
          <a:srgbClr val="44546A"/>
        </a:dk2>
        <a:lt2>
          <a:srgbClr val="E7E6E6"/>
        </a:lt2>
        <a:accent1>
          <a:srgbClr val="4472C4"/>
        </a:accent1>
        <a:accent2>
          <a:srgbClr val="ED7D31"/>
        </a:accent2>
        <a:accent3>
          <a:srgbClr val="A5A5A5"/>
        </a:accent3>
        <a:accent4>
          <a:srgbClr val="FFC000"/>
        </a:accent4>
        <a:accent5>
          <a:srgbClr val="5B9BD5"/>
        </a:accent5>
        <a:accent6>
          <a:srgbClr val="70AD47"/>
        </a:accent6>
        <a:hlink>
          <a:srgbClr val="0563C1"/>
        </a:hlink>
        <a:folHlink>
          <a:srgbClr val="954F7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7794</Words>
  <Application>Microsoft Office PowerPoint</Application>
  <PresentationFormat>Widescreen</PresentationFormat>
  <Paragraphs>1242</Paragraphs>
  <Slides>107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107</vt:i4>
      </vt:variant>
    </vt:vector>
  </HeadingPairs>
  <TitlesOfParts>
    <vt:vector size="116" baseType="lpstr">
      <vt:lpstr>Abril Fatface</vt:lpstr>
      <vt:lpstr>Archivo Black</vt:lpstr>
      <vt:lpstr>Arial</vt:lpstr>
      <vt:lpstr>Arial Black</vt:lpstr>
      <vt:lpstr>Calibri</vt:lpstr>
      <vt:lpstr>Calibri Light</vt:lpstr>
      <vt:lpstr>Minion Pro</vt:lpstr>
      <vt:lpstr>Wingdings</vt:lpstr>
      <vt:lpstr>Presentation</vt:lpstr>
      <vt:lpstr> Domovinski rat 1991.-1995.</vt:lpstr>
      <vt:lpstr>RAT JE ... </vt:lpstr>
      <vt:lpstr>Sadržaj izlaganja:</vt:lpstr>
      <vt:lpstr>PowerPoint Presentation</vt:lpstr>
      <vt:lpstr>PowerPoint Presentation</vt:lpstr>
      <vt:lpstr>Europa do 24.09.1990. -do pada Berlinskog zida</vt:lpstr>
      <vt:lpstr>PowerPoint Presentation</vt:lpstr>
      <vt:lpstr>RAT U HRVATSKOJ</vt:lpstr>
      <vt:lpstr>ZA ONOGA TKO JE POČEO- RAT NA PROSTORIMA BIVŠE JUGOSLAVIJE-JEDAN RAT I IMA JEDAN CILJ</vt:lpstr>
      <vt:lpstr>JUGOSLAVENSKA FEDERACIJA nefunkcionalna država</vt:lpstr>
      <vt:lpstr>POČECI POLITIČKIH PROMJENA U HRVATSKOJ I UVOD U RAT  DRAMATIČNI DOGAĐAJI SE NIŽU NEVJEROJATNOM BRZINOM I U UZROČNO-POSLJEDIČNOJ SU VEZI</vt:lpstr>
      <vt:lpstr>PowerPoint Presentation</vt:lpstr>
      <vt:lpstr>Svibanj 1990.  ODGOVOR  NA VIŠESTRANAČKE IZBORE</vt:lpstr>
      <vt:lpstr>DRAMATIČNI PROSINAC 1990.GODINE</vt:lpstr>
      <vt:lpstr>Deklaracija  o uspostavi suverene i samostalne Republike Hrvatske</vt:lpstr>
      <vt:lpstr>Napad JNA na Sloveniju</vt:lpstr>
      <vt:lpstr>JNA SE POVLAČI-ISHOD RATA U SLOVENIJI</vt:lpstr>
      <vt:lpstr> SRPANJ 1991.  Uvod u otvoreni rat</vt:lpstr>
      <vt:lpstr>PowerPoint Presentation</vt:lpstr>
      <vt:lpstr>7-LISTOPAD 1991. NEZAPAMĆEN POKUŠAJ FIZIČKE LIKVIDACIJE POLITIČKOG VRHA </vt:lpstr>
      <vt:lpstr>PowerPoint Presentation</vt:lpstr>
      <vt:lpstr>„Velika Srbija”- što je dovelo do toga da u Beogradu prije 30 godina ovako ispraćaju tenkove koji idu na Vukovar?</vt:lpstr>
      <vt:lpstr>GENEZA IDEJE O „VELIKOJ SRBIJI”</vt:lpstr>
      <vt:lpstr>1989.Godina  PONOVNO “SRBI NA OKUP”</vt:lpstr>
      <vt:lpstr>Strategija za provedbu ideje o Velikoj Srbiji</vt:lpstr>
      <vt:lpstr>1988. POČELI „MITINZI SOLIDARNOSTI” I „DOGAĐANJA NARODA”-”ANTIBIROKRATSKA REOLUCIJA”</vt:lpstr>
      <vt:lpstr>Preustroj Oružanih snaga SFRJ- PLAN „JEDINSTVO”</vt:lpstr>
      <vt:lpstr>Plan „JEDINSTVO”-prvo kršenje Ustava iz 1974. REPUBLIČKA VODSTVA ISKLJUČENA IZ SUSTAVA ZAPOVIJEDANJA SNAGAMA T0</vt:lpstr>
      <vt:lpstr>Raspored i jačina snaga JNA 1991.godine</vt:lpstr>
      <vt:lpstr>STRATEGIJSKA ZAMISAO I MANEVAR SNAGA U 4 KLJUČNE TOČKE</vt:lpstr>
      <vt:lpstr>ŠTO SE DOGAĐA U TO VRIJEME U HRVATSKOJ?</vt:lpstr>
      <vt:lpstr>Veljača i ožujak 1990. Mitinzi se nastavljaju</vt:lpstr>
      <vt:lpstr>17.KOLOVOZ 1990.  REFERENDUM O SRPSKOJ AUTONOMIJI I POČETAK OTVORENE ORUŽANE POBUNE PROTIV LEGALNO IZABRANE VLASTI U RH </vt:lpstr>
      <vt:lpstr>21.12.1990.Proglašenje SAO KRAJINE</vt:lpstr>
      <vt:lpstr>Sukobi u Pakracu ožujak 1991.  Prvi oružani sukob hrvatskih snaga reda sa srpskim ekstremistima </vt:lpstr>
      <vt:lpstr>1991. Krvavi Uskrs na Plitvicama</vt:lpstr>
      <vt:lpstr>STVARANJE HRVATSKE VOJSKE</vt:lpstr>
      <vt:lpstr>REPUBLIKA HRVATSKA NEMA STRATEŠKU DUBINU</vt:lpstr>
      <vt:lpstr>Kolovoz 1990. Stvaranje oružanih snaga i policije</vt:lpstr>
      <vt:lpstr>PRVO POSTROJAVANJE HV</vt:lpstr>
      <vt:lpstr>GENERAL ŠPEGELJ PRVI ZAPOVJEDNIK ZNG</vt:lpstr>
      <vt:lpstr>USTROJAVA SE GLAVNI STOŽER- GENERAL ANTON TUS PRVI NGS OS RH USTROJAVAJU SE OPERATIVNE ZONE </vt:lpstr>
      <vt:lpstr>HRVATSKA VOJSKA</vt:lpstr>
      <vt:lpstr>HRVATSKA VOJSKA NASTANAK I RAZVOJ-OSNIVANJE SREDIŠTA ZA ODGOJ I OBUKU</vt:lpstr>
      <vt:lpstr>RAZVOJ SITUACIJE U RIJECI I PGŽ</vt:lpstr>
      <vt:lpstr>Situacija u Rijeci i PGŽ -nesigurnost i nepovjerenje-</vt:lpstr>
      <vt:lpstr>PowerPoint Presentation</vt:lpstr>
      <vt:lpstr>Napeta drama u Rijeci</vt:lpstr>
      <vt:lpstr>Ratna psihoza –DEMONSTRACIJA SILE U NESTAJANJU</vt:lpstr>
      <vt:lpstr>Ratna psihoza-PREGOVORI SA 13.KORPUSOM</vt:lpstr>
      <vt:lpstr>Stanovništvo se samoorganizira</vt:lpstr>
      <vt:lpstr>VRIJEME POVRATKA VOJSKE IZ SLOVENIJE</vt:lpstr>
      <vt:lpstr>FORMIRANJE KRIZNOG ŠTABA OPĆINE RIJEKA</vt:lpstr>
      <vt:lpstr>Prve riječke postrojbe u Domovinskom ratu</vt:lpstr>
      <vt:lpstr>SJP PU Rijeka “Ajkule”</vt:lpstr>
      <vt:lpstr>111. brigada Zbora narodne garde-”Zmajevi”</vt:lpstr>
      <vt:lpstr>OSNIVANJE PROFESIONALNE POSTROJBE U RIJECI</vt:lpstr>
      <vt:lpstr>128. brigada HV »Sveti Vid«</vt:lpstr>
      <vt:lpstr>Postrojbe Operativne zone/ZP Rijeka/ZP Gospić</vt:lpstr>
      <vt:lpstr>HRVATSKOJ TEK PREDSTOJI TEŠKA BORBA</vt:lpstr>
      <vt:lpstr>1991. Pokolj u Borovu Selu</vt:lpstr>
      <vt:lpstr>Bedem ljubavi</vt:lpstr>
      <vt:lpstr>POVIJESNI GOVOR:  Ja vas volim i ja se vama ponosim!  I kad bih morao birati hoću li s vama umrijeti ili s generalskim strašilima živjeti, izabrao bih smrt …</vt:lpstr>
      <vt:lpstr>1991. Tenkovi JNA ušli su u Baranju i istočnu Slavoniju a EZ uvodi embargo na uvoz oružja u SFRJ</vt:lpstr>
      <vt:lpstr>SVE JAČE ANGAŽIRANJE JNA I POČETAK VUKOVARSKE TRAGEDIJE</vt:lpstr>
      <vt:lpstr>NAPAD NA DUBROVNIK</vt:lpstr>
      <vt:lpstr>25.Listopad 1991. JEDAN OD NAJDRAMATIČNIJIH POTHVATA U DOMOVINSKOM RATU</vt:lpstr>
      <vt:lpstr>LISTOPAD 1991. POVLAČENJE JNA IZ HRVATSKE</vt:lpstr>
      <vt:lpstr>PAD VUKOVARA</vt:lpstr>
      <vt:lpstr>VUKOVARSKA TRAGEDIJA</vt:lpstr>
      <vt:lpstr>Vukovar-potpuni moralni slom/počelo je vrijeme GOSPODARA RATA</vt:lpstr>
      <vt:lpstr>1990. POJAČANA TERORISTIČKA DJELOVANJA SRPSKIH EKSTREMISTA U HRVATSKOJ</vt:lpstr>
      <vt:lpstr>VUKOVAR-STRATEGIJSKA PREKRETNICA</vt:lpstr>
      <vt:lpstr>PowerPoint Presentation</vt:lpstr>
      <vt:lpstr>SARAJEVSKO PRIMIRJE I DOLAZAK SNAGA UN</vt:lpstr>
      <vt:lpstr>PowerPoint Presentation</vt:lpstr>
      <vt:lpstr>NAKON 14 STOLJEĆA  NA OVIM PROSTORIMA 15.siječnja 1992.godine  Hrvati imaju svoju neovisnu državu</vt:lpstr>
      <vt:lpstr>Međutim, kraj nije ni blizu  situacija po HRVATSKU je kritična i dugoročno neodrživa</vt:lpstr>
      <vt:lpstr>AKCIJA “MASLENICA”</vt:lpstr>
      <vt:lpstr>AKCIJA “MEDAČKI DŽEP”</vt:lpstr>
      <vt:lpstr>OPERACIJA “BLJESAK”</vt:lpstr>
      <vt:lpstr>“LJETO 95” NEPOSREDNI UVOD U “OLUJU”</vt:lpstr>
      <vt:lpstr>3.GENERACIJA RATOVANJA  ZRAČNO-KOPNENA BITKA (air-land battle)</vt:lpstr>
      <vt:lpstr>ZRAKOPLOVNA BAZA PLESO 4.KOLOVOZ 1995. VRIJEME 04,50 SATI</vt:lpstr>
      <vt:lpstr>PowerPoint Presentation</vt:lpstr>
      <vt:lpstr>TIJEK AKCIJE OLUJA 4.-9. kolovoz 1995.godine</vt:lpstr>
      <vt:lpstr>TIJEK AKCIJE OLUJA 4.-9. kolovoz 1995.godine</vt:lpstr>
      <vt:lpstr>TIJEK AKCIJE OLUJA 4.-9. kolovoz 1995.godine</vt:lpstr>
      <vt:lpstr>PowerPoint Presentation</vt:lpstr>
      <vt:lpstr>Poslije “OLUJE”</vt:lpstr>
      <vt:lpstr>PowerPoint Presentation</vt:lpstr>
      <vt:lpstr>PowerPoint Presentation</vt:lpstr>
      <vt:lpstr>PowerPoint Presentation</vt:lpstr>
      <vt:lpstr>PowerPoint Presentation</vt:lpstr>
      <vt:lpstr>Postrojavanje 2.bojne u Korenici po završetku OLUJE </vt:lpstr>
      <vt:lpstr>Tko su bili vojnici</vt:lpstr>
      <vt:lpstr>RANJENICI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Slava im </vt:lpstr>
      <vt:lpstr>Nažalost, za mnoge je cijena pobjede bila neizdrživo bolna i visoka</vt:lpstr>
      <vt:lpstr> 17.11.2012. General Ante Gotovina: „Rat je završio, okrenimo se budućnosti“</vt:lpstr>
      <vt:lpstr>UMJESTO ZAKLJUČKA</vt:lpstr>
      <vt:lpstr>Rat je ružna stvar ali ne i najružnija. Degradirani moral i patriotizam na nivou razmišljanja da za ništa nije vrijedilo ratovati i žrtvovati se je daleko ružnija stvar.  John Stuart Mill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Početak Domovinskog rata i stvaranje Hrvatske vojske</dc:title>
  <dc:subject/>
  <dc:creator>Stanislav Linic</dc:creator>
  <cp:keywords/>
  <dc:description/>
  <cp:lastModifiedBy>Stanislav Linić</cp:lastModifiedBy>
  <cp:revision>1</cp:revision>
  <dcterms:created xsi:type="dcterms:W3CDTF">2019-05-24T09:29:00Z</dcterms:created>
  <dcterms:modified xsi:type="dcterms:W3CDTF">2022-12-15T12:15:03Z</dcterms:modified>
</cp:coreProperties>
</file>